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  <p:sldMasterId id="2147483867" r:id="rId5"/>
  </p:sldMasterIdLst>
  <p:notesMasterIdLst>
    <p:notesMasterId r:id="rId21"/>
  </p:notesMasterIdLst>
  <p:sldIdLst>
    <p:sldId id="8692" r:id="rId6"/>
    <p:sldId id="2354" r:id="rId7"/>
    <p:sldId id="2076137823" r:id="rId8"/>
    <p:sldId id="2076137825" r:id="rId9"/>
    <p:sldId id="2076137826" r:id="rId10"/>
    <p:sldId id="2076137824" r:id="rId11"/>
    <p:sldId id="2134806053" r:id="rId12"/>
    <p:sldId id="2134806054" r:id="rId13"/>
    <p:sldId id="2076137821" r:id="rId14"/>
    <p:sldId id="2076137796" r:id="rId15"/>
    <p:sldId id="2076137818" r:id="rId16"/>
    <p:sldId id="2076137820" r:id="rId17"/>
    <p:sldId id="2076137819" r:id="rId18"/>
    <p:sldId id="2076137827" r:id="rId19"/>
    <p:sldId id="846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latlego Rabothata" initials="MR" lastIdx="1" clrIdx="0">
    <p:extLst>
      <p:ext uri="{19B8F6BF-5375-455C-9EA6-DF929625EA0E}">
        <p15:presenceInfo xmlns:p15="http://schemas.microsoft.com/office/powerpoint/2012/main" userId="S::MohlatlegoR@cogta.gov.za::e47cc58d-201b-465c-bb90-8097c7d4e4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00"/>
    <a:srgbClr val="9FE6FF"/>
    <a:srgbClr val="66CCFF"/>
    <a:srgbClr val="FFFFFF"/>
    <a:srgbClr val="74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7018D-CEE1-4966-B9BF-71DF67E625CF}" v="12" dt="2024-01-19T07:46:19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D9909-5EB9-4B89-9AD4-5E2FAD11824B}" type="datetimeFigureOut">
              <a:rPr lang="en-ZA" smtClean="0"/>
              <a:t>2024/01/19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461F-C938-4D2C-A991-E10980CA79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17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2ECC0C-510C-5E48-AF0D-A97BF27AD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A5A4AE-3708-D54B-9903-520554885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5444" y="3132892"/>
            <a:ext cx="8681110" cy="152032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4200"/>
              </a:lnSpc>
              <a:buNone/>
              <a:defRPr sz="2800" b="1" i="0" u="none">
                <a:solidFill>
                  <a:schemeClr val="accent2"/>
                </a:solidFill>
                <a:latin typeface="Gill Sans MT" panose="020B0502020104020203" pitchFamily="34" charset="77"/>
              </a:defRPr>
            </a:lvl1pPr>
            <a:lvl2pPr>
              <a:buNone/>
              <a:defRPr>
                <a:latin typeface="Gill Sans MT" panose="020B0502020104020203" pitchFamily="34" charset="77"/>
              </a:defRPr>
            </a:lvl2pPr>
            <a:lvl3pPr>
              <a:buNone/>
              <a:defRPr>
                <a:latin typeface="Gill Sans MT" panose="020B0502020104020203" pitchFamily="34" charset="77"/>
              </a:defRPr>
            </a:lvl3pPr>
            <a:lvl4pPr>
              <a:buNone/>
              <a:defRPr>
                <a:latin typeface="Gill Sans MT" panose="020B0502020104020203" pitchFamily="34" charset="77"/>
              </a:defRPr>
            </a:lvl4pPr>
            <a:lvl5pPr>
              <a:buNone/>
              <a:defRPr>
                <a:latin typeface="Gill Sans MT" panose="020B0502020104020203" pitchFamily="34" charset="77"/>
              </a:defRPr>
            </a:lvl5pPr>
          </a:lstStyle>
          <a:p>
            <a:pPr lvl="0"/>
            <a:r>
              <a:rPr lang="en-GB"/>
              <a:t>ADD PRESENTATION TITLE HERE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5E4678B-EFFA-9A45-B059-056813AE3E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2056" y="5564054"/>
            <a:ext cx="8937523" cy="310203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GB"/>
              <a:t>To Whom | Presenter Name |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7059D-9A0D-1B4D-90A7-A06B738AC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405296" y="6225219"/>
            <a:ext cx="567055" cy="5089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4CFBC-EBCD-4E4F-804D-43ED054C575C}"/>
              </a:ext>
            </a:extLst>
          </p:cNvPr>
          <p:cNvCxnSpPr>
            <a:cxnSpLocks/>
          </p:cNvCxnSpPr>
          <p:nvPr userDrawn="1"/>
        </p:nvCxnSpPr>
        <p:spPr>
          <a:xfrm>
            <a:off x="2429572" y="2392906"/>
            <a:ext cx="750248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D41E40-B815-F844-ACF1-D07175B385F4}"/>
              </a:ext>
            </a:extLst>
          </p:cNvPr>
          <p:cNvCxnSpPr>
            <a:cxnSpLocks/>
          </p:cNvCxnSpPr>
          <p:nvPr userDrawn="1"/>
        </p:nvCxnSpPr>
        <p:spPr>
          <a:xfrm>
            <a:off x="2429573" y="5330019"/>
            <a:ext cx="750248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80B3B4D-4090-41A3-BAF7-4F8AA0BBD5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26299" y="202910"/>
            <a:ext cx="3974294" cy="1450011"/>
          </a:xfrm>
          <a:prstGeom prst="rect">
            <a:avLst/>
          </a:prstGeom>
        </p:spPr>
      </p:pic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538102B2-D1DA-4EC0-A923-2AD8995DB1C6}"/>
              </a:ext>
            </a:extLst>
          </p:cNvPr>
          <p:cNvSpPr txBox="1">
            <a:spLocks/>
          </p:cNvSpPr>
          <p:nvPr userDrawn="1"/>
        </p:nvSpPr>
        <p:spPr>
          <a:xfrm>
            <a:off x="-105296" y="6373704"/>
            <a:ext cx="344146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accent2">
                  <a:lumMod val="50000"/>
                </a:schemeClr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5BD04-76E0-B146-0E23-8C54E608C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84" y="6176373"/>
            <a:ext cx="749210" cy="5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BFC1-5871-0B54-31B8-16169E75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F4932-3740-9DBB-9A19-EE3F27E1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53B1-C8E2-3C45-D942-CB138BDD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17B34-8264-C604-D8E4-75C9F8B0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2CFFF-92DE-1E5A-3CE1-17886B93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EAF8-6BF8-E27F-9F21-6D0162FB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DDE8-8367-2240-D781-32A2B8E72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37581-927D-AD8A-6D91-FA05527F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238B9-FF92-2B43-E7E2-46675EF5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2C54A-BBA8-9AB0-AADE-E98EB943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2F58-E155-A401-8FE1-B322399B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E525-451A-2446-F908-F68ECFF9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ED98B-8FD9-30DD-33FD-20C3DFE2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F9113-1776-2FAB-3CC3-BEDD07B09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D075C-6B67-F5D3-A27D-F53FDE32E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69EB9-538D-749D-9C91-A750CBF99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EED0B-EE93-C21B-437D-E6A09145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9D64E-1DAD-8F98-1D77-1660F240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A9374-8C6D-0DA6-3D21-4717033D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E0A1-754C-0234-C6D9-7BAA1FD3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21566-87E0-C587-104C-AA4BBD43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53B8-0329-AA17-F93F-7FC7200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30D2E-EDD0-C24E-FBFD-4D470713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A7B85-5F79-45A4-E0AE-DB083364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1BAAB-222A-0612-2853-B7AF052A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F2ECB-70CA-F66D-8CFC-D97DF2CD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C8EA-0E94-5F0C-3F68-10A22E96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9427-0363-5FDA-6333-74118542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4C705-BF2F-7F12-41F8-B29B427E4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5851-FB7B-70B7-6306-70E58F93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BB9AE-2A4E-60B1-1FB9-4380DEBA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2D4-E50D-EE69-CBEF-A2753CCE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B6E5-6CC3-AAC9-FA7B-0AFF7C39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66A88-BC00-CEF4-C0B5-F01E37084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39F3-B776-D561-2FDD-4B8DAF4AE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1210A-A8D6-6E1F-F0EE-9F0AC3DD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6F686-1756-68C1-ACDE-8D124D85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A7854-69FE-9223-4521-8A2F9559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4D28-22EC-F7B8-4F09-940D5FF8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08786-6AD7-F885-F1EE-E404B5405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0BB2F-AD7B-25D0-5661-23556746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C531-50E6-B775-2D0B-74A08F61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A1B7D-1A36-8FF8-9A4E-CB2E4481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1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EF965-780E-0B2E-7820-3AFC6B53A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E19D-CA39-C9D1-2091-755AE0509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0DE9-5343-4AEF-1AB8-8D6FAA8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E7E4-0179-466F-01EC-221C416F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8502-B823-E719-7912-BFFC9C0F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B3AC2E-1437-0F4A-B6D9-C73A1B4AB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002" r="4002"/>
          <a:stretch/>
        </p:blipFill>
        <p:spPr>
          <a:xfrm>
            <a:off x="0" y="0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B9720-9CF0-9642-834C-C41C9539A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84" y="109452"/>
            <a:ext cx="11205636" cy="571585"/>
          </a:xfrm>
          <a:prstGeom prst="rect">
            <a:avLst/>
          </a:prstGeom>
        </p:spPr>
        <p:txBody>
          <a:bodyPr/>
          <a:lstStyle>
            <a:lvl1pPr algn="l">
              <a:defRPr sz="2400" b="0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C849C03B-FFA0-864E-92FD-6539E5B2E75E}"/>
              </a:ext>
            </a:extLst>
          </p:cNvPr>
          <p:cNvSpPr txBox="1">
            <a:spLocks/>
          </p:cNvSpPr>
          <p:nvPr userDrawn="1"/>
        </p:nvSpPr>
        <p:spPr>
          <a:xfrm>
            <a:off x="10681854" y="6435598"/>
            <a:ext cx="10224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41146E-9C06-9F49-A71B-5E154561DE30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FAE71-9C12-E44B-9B26-B11C929C40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238442"/>
            <a:ext cx="1616736" cy="589862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9362617-C9E6-4FDE-B70E-C0C732FC5C59}"/>
              </a:ext>
            </a:extLst>
          </p:cNvPr>
          <p:cNvSpPr txBox="1">
            <a:spLocks/>
          </p:cNvSpPr>
          <p:nvPr userDrawn="1"/>
        </p:nvSpPr>
        <p:spPr>
          <a:xfrm>
            <a:off x="4375265" y="6475819"/>
            <a:ext cx="344146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accent2">
                  <a:lumMod val="5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9D14CF-1D0B-4A2E-9E66-9A10386040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8684" y="814647"/>
            <a:ext cx="11205636" cy="53256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/>
              <a:t>Point 1</a:t>
            </a:r>
          </a:p>
          <a:p>
            <a:pPr lvl="1"/>
            <a:r>
              <a:rPr lang="en-GB"/>
              <a:t>Point 2</a:t>
            </a:r>
          </a:p>
          <a:p>
            <a:pPr lvl="2"/>
            <a:r>
              <a:rPr lang="en-GB"/>
              <a:t>Point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F0F06-ACBD-6660-7980-046CF9BB01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58284" y="6300206"/>
            <a:ext cx="749210" cy="5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110688-23E1-5240-B9BC-D4EC2A51F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165"/>
          <a:stretch/>
        </p:blipFill>
        <p:spPr>
          <a:xfrm>
            <a:off x="15631" y="0"/>
            <a:ext cx="12192000" cy="6092328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A5A4AE-3708-D54B-9903-520554885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399" y="2865439"/>
            <a:ext cx="10586720" cy="589858"/>
          </a:xfrm>
          <a:prstGeom prst="rect">
            <a:avLst/>
          </a:prstGeom>
        </p:spPr>
        <p:txBody>
          <a:bodyPr/>
          <a:lstStyle>
            <a:lvl1pPr algn="ctr">
              <a:buNone/>
              <a:defRPr sz="3500" b="1" i="0" u="none">
                <a:solidFill>
                  <a:schemeClr val="accent2"/>
                </a:solidFill>
                <a:latin typeface="Gill Sans MT" panose="020B0502020104020203" pitchFamily="34" charset="77"/>
              </a:defRPr>
            </a:lvl1pPr>
            <a:lvl2pPr>
              <a:buNone/>
              <a:defRPr>
                <a:latin typeface="Gill Sans MT" panose="020B0502020104020203" pitchFamily="34" charset="77"/>
              </a:defRPr>
            </a:lvl2pPr>
            <a:lvl3pPr>
              <a:buNone/>
              <a:defRPr>
                <a:latin typeface="Gill Sans MT" panose="020B0502020104020203" pitchFamily="34" charset="77"/>
              </a:defRPr>
            </a:lvl3pPr>
            <a:lvl4pPr>
              <a:buNone/>
              <a:defRPr>
                <a:latin typeface="Gill Sans MT" panose="020B0502020104020203" pitchFamily="34" charset="77"/>
              </a:defRPr>
            </a:lvl4pPr>
            <a:lvl5pPr>
              <a:buNone/>
              <a:defRPr>
                <a:latin typeface="Gill Sans MT" panose="020B0502020104020203" pitchFamily="34" charset="77"/>
              </a:defRPr>
            </a:lvl5pPr>
          </a:lstStyle>
          <a:p>
            <a:pPr lvl="0"/>
            <a:r>
              <a:rPr lang="en-GB"/>
              <a:t>ADD SECTION BREAK TITLE</a:t>
            </a:r>
          </a:p>
          <a:p>
            <a:pPr lvl="1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9A047A-8B61-E048-BF5B-F056E75509E9}"/>
              </a:ext>
            </a:extLst>
          </p:cNvPr>
          <p:cNvCxnSpPr>
            <a:cxnSpLocks/>
          </p:cNvCxnSpPr>
          <p:nvPr userDrawn="1"/>
        </p:nvCxnSpPr>
        <p:spPr>
          <a:xfrm>
            <a:off x="3293892" y="3415969"/>
            <a:ext cx="544521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58D35-01AD-384E-B073-154A9AC6DA05}"/>
              </a:ext>
            </a:extLst>
          </p:cNvPr>
          <p:cNvCxnSpPr>
            <a:cxnSpLocks/>
          </p:cNvCxnSpPr>
          <p:nvPr userDrawn="1"/>
        </p:nvCxnSpPr>
        <p:spPr>
          <a:xfrm>
            <a:off x="3318605" y="2842587"/>
            <a:ext cx="537107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B23F1392-F971-134D-9E73-C2BA4982FFE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1146E-9C06-9F49-A71B-5E154561DE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C399F-5629-8247-A198-7FB3283E8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171599"/>
            <a:ext cx="1616736" cy="589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33DEE-4368-F643-BA4A-DDCDC70A05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31470" y="6229882"/>
            <a:ext cx="567055" cy="508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3F4D93-6942-B9E7-82F6-7541194D1E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9884" y="6300206"/>
            <a:ext cx="749210" cy="5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2A62A-54B5-F747-81FE-566FD9A0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CCECC-E1E4-EF4F-94F2-323A9164F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171599"/>
            <a:ext cx="1616736" cy="589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C5FF6-C185-0445-B3BA-EBA41B9A81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31470" y="6229882"/>
            <a:ext cx="567055" cy="508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33E043-CAB8-49F7-44E5-A56F8737A1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28184" y="6300206"/>
            <a:ext cx="749210" cy="5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4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B3AC2E-1437-0F4A-B6D9-C73A1B4AB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002" r="4002"/>
          <a:stretch/>
        </p:blipFill>
        <p:spPr>
          <a:xfrm>
            <a:off x="0" y="0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B9720-9CF0-9642-834C-C41C9539A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73460"/>
            <a:ext cx="10753344" cy="409925"/>
          </a:xfrm>
          <a:prstGeom prst="rect">
            <a:avLst/>
          </a:prstGeom>
        </p:spPr>
        <p:txBody>
          <a:bodyPr/>
          <a:lstStyle>
            <a:lvl1pPr algn="ctr">
              <a:defRPr sz="2400" b="0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9D14CF-1D0B-4A2E-9E66-9A10386040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1520" y="2608783"/>
            <a:ext cx="10753344" cy="34337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/>
              <a:t>Point 1</a:t>
            </a:r>
          </a:p>
          <a:p>
            <a:pPr lvl="1"/>
            <a:r>
              <a:rPr lang="en-GB"/>
              <a:t>Point 2</a:t>
            </a:r>
          </a:p>
          <a:p>
            <a:pPr lvl="2"/>
            <a:r>
              <a:rPr lang="en-GB"/>
              <a:t>Point 3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CE0E68-3BC4-FB49-A7D8-C9752D8C940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31520" y="930587"/>
            <a:ext cx="10753344" cy="1547437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/>
              <a:t>Body text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7BB72711-4F9F-6041-8A85-B061F1D7CC5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1146E-9C06-9F49-A71B-5E154561DE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F1560-8196-F649-971B-AF1183992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231071"/>
            <a:ext cx="1503852" cy="548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5D9C0C-770C-7449-82A6-F7276E8DF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91088" y="6243176"/>
            <a:ext cx="553284" cy="4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FE02-3C18-47F0-A2BE-9C35CAF64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6DB3-ACEA-4A4E-8F32-0F82F86126ED}" type="datetime1">
              <a:rPr lang="en-US" altLang="en-US"/>
              <a:pPr>
                <a:defRPr/>
              </a:pPr>
              <a:t>1/19/2024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39D9-C25F-4EC3-880B-8EB8222E1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331FA-B912-46AC-B751-A778489DF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66C6-A3FA-4F3E-9743-0FAFCAFEE3C7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2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E009-FCDB-A232-5BC7-20C9FFE3D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6A8D6-406D-F76F-ABE2-939A47EE8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2E4F-77BB-59C2-BF1F-16ADCE15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49B7-CF98-332A-730D-2CBE388B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4CB0-9E79-E260-F7F7-56A13F3B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DE82-8C06-7D75-D292-A9AC906E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2DE6-FCF9-3456-E663-AB780172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F087D-E3E2-175F-B03E-8963E1E3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A5F8B-128F-6467-9714-BDF1558D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DEF6D-A206-A121-F1E2-8D2E094D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1" r:id="rId5"/>
    <p:sldLayoutId id="2147483780" r:id="rId6"/>
    <p:sldLayoutId id="21474838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F4A0F-9FBF-61C5-053A-DD55F56E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C4096-56A6-DFE1-05C2-6AA0E218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3275-66EF-B1B8-440C-31945C1E1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5ED0-8B2A-4E68-B2E6-917A7F73B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4CD2-46AC-01FB-7244-90A3DE182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56D62-3811-4D17-0A17-40DA0C556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DFDA-9CE0-4B27-8A04-0EDD024E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F1A8-600F-A446-AF6A-1BADD7726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5523" y="5554529"/>
            <a:ext cx="10220954" cy="322396"/>
          </a:xfrm>
        </p:spPr>
        <p:txBody>
          <a:bodyPr/>
          <a:lstStyle/>
          <a:p>
            <a:r>
              <a:rPr lang="en-GB" dirty="0"/>
              <a:t>18 – 19 January 2024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ABFA415-5FB7-0D73-FA08-6E6AC07EC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2593" y="2372897"/>
            <a:ext cx="9021413" cy="298235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600" b="1" dirty="0">
                <a:latin typeface="Calibri" panose="020F0502020204030204"/>
                <a:ea typeface="等线"/>
                <a:sym typeface="Arial" panose="020B0604020202020204" pitchFamily="34" charset="0"/>
              </a:rPr>
              <a:t>COGTA/MISA SUPPORT TO BLUE AND GREEN DROP IMPROVEMENT INTERVENTIONS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/>
                <a:cs typeface="+mn-cs"/>
                <a:sym typeface="Arial" panose="020B0604020202020204" pitchFamily="34" charset="0"/>
              </a:rPr>
              <a:t>WSA Summit – Emperor’s Palace (Kempton Park)</a:t>
            </a:r>
            <a:endParaRPr kumimoji="0" lang="en-US" altLang="zh-C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A6F7AA-6AEE-C204-F26A-0C51914AE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282266"/>
            <a:ext cx="1101725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ECC3CA-888C-33A6-EB21-E1A1551FCF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93" y="6167578"/>
            <a:ext cx="1717747" cy="63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53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4BDD8-0BCA-9E6A-3613-77C74EC8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14" y="-15551"/>
            <a:ext cx="10963175" cy="51905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COGTA/MISA  RESPONSE</a:t>
            </a:r>
            <a:endParaRPr lang="en-ZA" b="1" cap="none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C60D86-B78B-8BCA-41E2-EB573211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03" y="6363390"/>
            <a:ext cx="1101725" cy="5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B1A8FA15-033D-3640-BB41-8D0617FA69D2}"/>
              </a:ext>
            </a:extLst>
          </p:cNvPr>
          <p:cNvSpPr/>
          <p:nvPr/>
        </p:nvSpPr>
        <p:spPr>
          <a:xfrm>
            <a:off x="92334" y="1041965"/>
            <a:ext cx="1026911" cy="4070344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 descr="Handshake">
            <a:extLst>
              <a:ext uri="{FF2B5EF4-FFF2-40B4-BE49-F238E27FC236}">
                <a16:creationId xmlns:a16="http://schemas.microsoft.com/office/drawing/2014/main" id="{7551F1DD-0F3A-736A-85BE-0D4358CB759D}"/>
              </a:ext>
            </a:extLst>
          </p:cNvPr>
          <p:cNvSpPr/>
          <p:nvPr/>
        </p:nvSpPr>
        <p:spPr>
          <a:xfrm>
            <a:off x="0" y="2409496"/>
            <a:ext cx="605790" cy="133528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1644BB-4CAA-C065-F87C-774F525B33AE}"/>
              </a:ext>
            </a:extLst>
          </p:cNvPr>
          <p:cNvSpPr txBox="1">
            <a:spLocks/>
          </p:cNvSpPr>
          <p:nvPr/>
        </p:nvSpPr>
        <p:spPr>
          <a:xfrm>
            <a:off x="1051558" y="389813"/>
            <a:ext cx="11048108" cy="60872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446088">
              <a:lnSpc>
                <a:spcPct val="170000"/>
              </a:lnSpc>
              <a:buFont typeface="Arial" panose="020B0604020202020204" pitchFamily="34" charset="0"/>
              <a:buAutoNum type="alphaLcParenR"/>
            </a:pPr>
            <a:r>
              <a:rPr lang="en-ZA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Management Improvement</a:t>
            </a:r>
          </a:p>
          <a:p>
            <a:pPr algn="just" defTabSz="446088">
              <a:lnSpc>
                <a:spcPct val="170000"/>
              </a:lnSpc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support to improve project management and contracts management</a:t>
            </a:r>
          </a:p>
          <a:p>
            <a:pPr algn="just" defTabSz="446088">
              <a:lnSpc>
                <a:spcPct val="120000"/>
              </a:lnSpc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in sound Asset Management Practices(Maturity Assessments, Business Plans, condition assessments, asset registers updates, refurbishment, maintenance &amp; and upgrading plans.</a:t>
            </a:r>
          </a:p>
          <a:p>
            <a:pPr algn="just" defTabSz="446088">
              <a:lnSpc>
                <a:spcPct val="120000"/>
              </a:lnSpc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(Civil and electrical), young graduates, and apprentices deployed or available to improve technical management capacity for WSAs and facilitate the training of process controllers</a:t>
            </a:r>
          </a:p>
          <a:p>
            <a:pPr marL="514350" indent="-514350" algn="just" defTabSz="536575">
              <a:lnSpc>
                <a:spcPct val="170000"/>
              </a:lnSpc>
              <a:buFont typeface="Arial" panose="020B0604020202020204" pitchFamily="34" charset="0"/>
              <a:buAutoNum type="alphaLcParenR" startAt="2"/>
              <a:defRPr/>
            </a:pPr>
            <a:r>
              <a:rPr lang="en-ZA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Stability and Risk Management</a:t>
            </a:r>
          </a:p>
          <a:p>
            <a:pPr algn="just" defTabSz="536575">
              <a:lnSpc>
                <a:spcPct val="170000"/>
              </a:lnSpc>
              <a:defRPr/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with initiating and implementing upgrade &amp; refurbishment projects under MIG funding</a:t>
            </a:r>
          </a:p>
          <a:p>
            <a:pPr algn="just" defTabSz="536575">
              <a:lnSpc>
                <a:spcPct val="170000"/>
              </a:lnSpc>
              <a:defRPr/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&amp; and encourage densification during the SDF reviews to avoid sprawling of infrastructure</a:t>
            </a:r>
          </a:p>
          <a:p>
            <a:pPr algn="just" defTabSz="536575">
              <a:lnSpc>
                <a:spcPct val="170000"/>
              </a:lnSpc>
              <a:defRPr/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in inspections of water &amp; wastewater systems, identifying risks, &amp; making recommendations.</a:t>
            </a:r>
          </a:p>
          <a:p>
            <a:pPr algn="just" defTabSz="536575">
              <a:lnSpc>
                <a:spcPct val="170000"/>
              </a:lnSpc>
              <a:defRPr/>
            </a:pPr>
            <a:r>
              <a:rPr lang="en-ZA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WSAs in developing Risk Abatement plans working in collaboration with DWS,</a:t>
            </a:r>
          </a:p>
          <a:p>
            <a:pPr algn="just" defTabSz="536575">
              <a:lnSpc>
                <a:spcPct val="170000"/>
              </a:lnSpc>
              <a:defRPr/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COGTA to implement Schedule 6B to address directives and non-compliances by WSAs.</a:t>
            </a:r>
            <a:r>
              <a:rPr lang="en-ZA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576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4BDD8-0BCA-9E6A-3613-77C74EC8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125835"/>
            <a:ext cx="10963175" cy="51905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COGTA/MISA  RESPONSE</a:t>
            </a:r>
            <a:endParaRPr lang="en-ZA" b="1" cap="none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C60D86-B78B-8BCA-41E2-EB573211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3" y="6196648"/>
            <a:ext cx="1101725" cy="5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9826BDB9-7B25-A55C-2172-BDE45B88ED79}"/>
              </a:ext>
            </a:extLst>
          </p:cNvPr>
          <p:cNvSpPr/>
          <p:nvPr/>
        </p:nvSpPr>
        <p:spPr>
          <a:xfrm>
            <a:off x="1159935" y="1128189"/>
            <a:ext cx="646006" cy="3821001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Success GIF on GIFER - by Megrel">
            <a:extLst>
              <a:ext uri="{FF2B5EF4-FFF2-40B4-BE49-F238E27FC236}">
                <a16:creationId xmlns:a16="http://schemas.microsoft.com/office/drawing/2014/main" id="{76318676-3461-217D-1587-FDFFEAC8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" y="2457740"/>
            <a:ext cx="1515625" cy="1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13C91E-C748-33CD-0C35-21EF1F6364D0}"/>
              </a:ext>
            </a:extLst>
          </p:cNvPr>
          <p:cNvSpPr txBox="1">
            <a:spLocks/>
          </p:cNvSpPr>
          <p:nvPr/>
        </p:nvSpPr>
        <p:spPr>
          <a:xfrm>
            <a:off x="1805942" y="573056"/>
            <a:ext cx="10366818" cy="587346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ZA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ZA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and Financial Viability </a:t>
            </a:r>
          </a:p>
          <a:p>
            <a:pPr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NT in reviewing the Local Government Fiscal Grants Framework to realign, strengthen, and make the conditions flexible and responsive to the dynamic needs of WSAs/WSPs.</a:t>
            </a:r>
          </a:p>
          <a:p>
            <a:pPr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with the packaging of projects that can be funded by various funding instruments.</a:t>
            </a:r>
          </a:p>
          <a:p>
            <a:pPr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COGTA &amp; NT will  continue  to support  dysfunctional WSAs in improving financial viability </a:t>
            </a:r>
          </a:p>
          <a:p>
            <a:pPr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in developing and implementation of WCWDM Plans </a:t>
            </a:r>
          </a:p>
          <a:p>
            <a:pPr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DWS, assisting WSAs in understanding the unit cost of services. </a:t>
            </a:r>
          </a:p>
          <a:p>
            <a:pPr marL="268288" indent="-268288"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municipalities in developing the O&amp;M Plans &amp; budgets</a:t>
            </a:r>
          </a:p>
          <a:p>
            <a:pPr marL="268288" indent="-268288">
              <a:lnSpc>
                <a:spcPct val="17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 private sector partnership arrangements</a:t>
            </a:r>
          </a:p>
          <a:p>
            <a:pPr marL="268288" indent="-268288">
              <a:defRPr/>
            </a:pPr>
            <a:endParaRPr lang="en-US" sz="3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42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4BDD8-0BCA-9E6A-3613-77C74EC8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125835"/>
            <a:ext cx="10963175" cy="51905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COGTA/MISA  RESPONSE</a:t>
            </a:r>
            <a:endParaRPr lang="en-ZA" b="1" cap="none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C60D86-B78B-8BCA-41E2-EB573211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3" y="6196648"/>
            <a:ext cx="1101725" cy="5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9826BDB9-7B25-A55C-2172-BDE45B88ED79}"/>
              </a:ext>
            </a:extLst>
          </p:cNvPr>
          <p:cNvSpPr/>
          <p:nvPr/>
        </p:nvSpPr>
        <p:spPr>
          <a:xfrm>
            <a:off x="462281" y="1162479"/>
            <a:ext cx="1026911" cy="4070344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13C91E-C748-33CD-0C35-21EF1F6364D0}"/>
              </a:ext>
            </a:extLst>
          </p:cNvPr>
          <p:cNvSpPr txBox="1">
            <a:spLocks/>
          </p:cNvSpPr>
          <p:nvPr/>
        </p:nvSpPr>
        <p:spPr>
          <a:xfrm>
            <a:off x="1588253" y="770728"/>
            <a:ext cx="10603747" cy="60872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d)  </a:t>
            </a:r>
            <a:r>
              <a:rPr kumimoji="0" lang="en-ZA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Management</a:t>
            </a:r>
          </a:p>
          <a:p>
            <a:pPr marL="268288" marR="0" lvl="0" indent="-268288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Assisting </a:t>
            </a: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inspections and audits of WTWS, WWTWs and making recommendations.</a:t>
            </a:r>
          </a:p>
          <a:p>
            <a:pPr marL="268288" marR="0" lvl="0" indent="-268288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in reviewing By-Laws to improve enforcement</a:t>
            </a:r>
          </a:p>
          <a:p>
            <a:pPr marL="268288" marR="0" lvl="0" indent="-268288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Assisting in project feasibility studies, project management activities</a:t>
            </a:r>
          </a:p>
          <a:p>
            <a:pPr marL="0" marR="0" lvl="0" indent="0" algn="l" defTabSz="536575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ZA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Administration and Governance</a:t>
            </a:r>
          </a:p>
          <a:p>
            <a:pPr defTabSz="536575">
              <a:lnSpc>
                <a:spcPct val="170000"/>
              </a:lnSpc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WSAs’ designations based on the performance and capacity of the WSAs</a:t>
            </a:r>
          </a:p>
          <a:p>
            <a:pPr defTabSz="536575">
              <a:lnSpc>
                <a:spcPct val="170000"/>
              </a:lnSpc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integrated support(DMM philosophy), and use of shared service model.</a:t>
            </a:r>
          </a:p>
          <a:p>
            <a:pPr defTabSz="536575">
              <a:lnSpc>
                <a:spcPct val="170000"/>
              </a:lnSpc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with technical operational governance systems( policies, procedures)</a:t>
            </a:r>
            <a:endParaRPr lang="en-ZA" sz="8000" dirty="0"/>
          </a:p>
        </p:txBody>
      </p:sp>
      <p:sp>
        <p:nvSpPr>
          <p:cNvPr id="3" name="Rectangle 2" descr="Robber">
            <a:extLst>
              <a:ext uri="{FF2B5EF4-FFF2-40B4-BE49-F238E27FC236}">
                <a16:creationId xmlns:a16="http://schemas.microsoft.com/office/drawing/2014/main" id="{12688693-F0B7-69BC-C461-881F524A056F}"/>
              </a:ext>
            </a:extLst>
          </p:cNvPr>
          <p:cNvSpPr/>
          <p:nvPr/>
        </p:nvSpPr>
        <p:spPr>
          <a:xfrm>
            <a:off x="0" y="1650278"/>
            <a:ext cx="708750" cy="7087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 descr="Bank">
            <a:extLst>
              <a:ext uri="{FF2B5EF4-FFF2-40B4-BE49-F238E27FC236}">
                <a16:creationId xmlns:a16="http://schemas.microsoft.com/office/drawing/2014/main" id="{BE267140-83F4-EB64-0351-E0E6F757BC29}"/>
              </a:ext>
            </a:extLst>
          </p:cNvPr>
          <p:cNvSpPr/>
          <p:nvPr/>
        </p:nvSpPr>
        <p:spPr>
          <a:xfrm>
            <a:off x="-25327" y="3505649"/>
            <a:ext cx="708750" cy="70875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2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4BDD8-0BCA-9E6A-3613-77C74EC8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125835"/>
            <a:ext cx="10963175" cy="51905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COGTA/MISA  RESPONSE</a:t>
            </a:r>
            <a:endParaRPr lang="en-ZA" b="1" cap="none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C60D86-B78B-8BCA-41E2-EB573211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3" y="6196648"/>
            <a:ext cx="1101725" cy="5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4B93BD9-BA4B-BE10-F17D-0E04D9CFFCC4}"/>
              </a:ext>
            </a:extLst>
          </p:cNvPr>
          <p:cNvGrpSpPr/>
          <p:nvPr/>
        </p:nvGrpSpPr>
        <p:grpSpPr>
          <a:xfrm>
            <a:off x="6451598" y="1051311"/>
            <a:ext cx="5572470" cy="4417066"/>
            <a:chOff x="6460064" y="772881"/>
            <a:chExt cx="5572470" cy="4417066"/>
          </a:xfrm>
          <a:solidFill>
            <a:schemeClr val="accent6">
              <a:lumMod val="10000"/>
              <a:lumOff val="90000"/>
            </a:schemeClr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7CB847A-3FAB-D913-4AF8-348FBD101E4F}"/>
                </a:ext>
              </a:extLst>
            </p:cNvPr>
            <p:cNvGrpSpPr/>
            <p:nvPr/>
          </p:nvGrpSpPr>
          <p:grpSpPr>
            <a:xfrm>
              <a:off x="6460067" y="772881"/>
              <a:ext cx="5572467" cy="895052"/>
              <a:chOff x="0" y="0"/>
              <a:chExt cx="6759201" cy="1156452"/>
            </a:xfrm>
            <a:grpFill/>
          </p:grpSpPr>
          <p:sp>
            <p:nvSpPr>
              <p:cNvPr id="20" name="Callout: Up Arrow 19">
                <a:extLst>
                  <a:ext uri="{FF2B5EF4-FFF2-40B4-BE49-F238E27FC236}">
                    <a16:creationId xmlns:a16="http://schemas.microsoft.com/office/drawing/2014/main" id="{875DF1C4-07B5-E761-C27D-C34F93886FEF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6759201" cy="1156452"/>
              </a:xfrm>
              <a:prstGeom prst="upArrowCallou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Callout: Up Arrow 4">
                <a:extLst>
                  <a:ext uri="{FF2B5EF4-FFF2-40B4-BE49-F238E27FC236}">
                    <a16:creationId xmlns:a16="http://schemas.microsoft.com/office/drawing/2014/main" id="{33E816F9-0CD5-467E-42A0-8F3674C2D6B9}"/>
                  </a:ext>
                </a:extLst>
              </p:cNvPr>
              <p:cNvSpPr txBox="1"/>
              <p:nvPr/>
            </p:nvSpPr>
            <p:spPr>
              <a:xfrm rot="21600000">
                <a:off x="0" y="0"/>
                <a:ext cx="6759201" cy="751428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None/>
                </a:pPr>
                <a:r>
                  <a:rPr kumimoji="0" lang="en-GB" sz="11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Support underway through MISA in undertaking infrastructure functionality asset condition assessments with the WSAs (For 2023/2024 FY for 35 WSAs). </a:t>
                </a:r>
                <a:endParaRPr lang="en-ZA" sz="11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83F6461-6419-D730-786D-AA4646C4E3C6}"/>
                </a:ext>
              </a:extLst>
            </p:cNvPr>
            <p:cNvGrpSpPr/>
            <p:nvPr/>
          </p:nvGrpSpPr>
          <p:grpSpPr>
            <a:xfrm>
              <a:off x="6460065" y="1683415"/>
              <a:ext cx="5572467" cy="946947"/>
              <a:chOff x="0" y="0"/>
              <a:chExt cx="6759201" cy="1156452"/>
            </a:xfrm>
            <a:grpFill/>
          </p:grpSpPr>
          <p:sp>
            <p:nvSpPr>
              <p:cNvPr id="23" name="Callout: Up Arrow 22">
                <a:extLst>
                  <a:ext uri="{FF2B5EF4-FFF2-40B4-BE49-F238E27FC236}">
                    <a16:creationId xmlns:a16="http://schemas.microsoft.com/office/drawing/2014/main" id="{BC4DFECE-073D-8ADC-8067-9B06B70C9633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6759201" cy="1156452"/>
              </a:xfrm>
              <a:prstGeom prst="upArrowCallou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Callout: Up Arrow 4">
                <a:extLst>
                  <a:ext uri="{FF2B5EF4-FFF2-40B4-BE49-F238E27FC236}">
                    <a16:creationId xmlns:a16="http://schemas.microsoft.com/office/drawing/2014/main" id="{3233D557-72DA-B074-F946-42A20A0705A5}"/>
                  </a:ext>
                </a:extLst>
              </p:cNvPr>
              <p:cNvSpPr txBox="1"/>
              <p:nvPr/>
            </p:nvSpPr>
            <p:spPr>
              <a:xfrm>
                <a:off x="0" y="0"/>
                <a:ext cx="6759201" cy="751428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>
                  <a:buClrTx/>
                  <a:buSzTx/>
                  <a:buNone/>
                </a:pPr>
                <a:r>
                  <a:rPr kumimoji="0" lang="en-GB" sz="1100" i="0" u="none" strike="noStrike" cap="none" spc="0" normalizeH="0" baseline="0" noProof="0" dirty="0">
                    <a:ln/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Reviewing Sector and regulatory reports e.g. Green and Blue Drop Reports, Non-compliance notices, directives, action plans in place and analysis of funded projects for these assets to come up with recommendations.</a:t>
                </a:r>
                <a:endParaRPr lang="en-Z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8811FC-E3A6-9EBF-15CC-A44973CE530C}"/>
                </a:ext>
              </a:extLst>
            </p:cNvPr>
            <p:cNvGrpSpPr/>
            <p:nvPr/>
          </p:nvGrpSpPr>
          <p:grpSpPr>
            <a:xfrm>
              <a:off x="6460065" y="2645844"/>
              <a:ext cx="5572467" cy="1002724"/>
              <a:chOff x="0" y="0"/>
              <a:chExt cx="6759201" cy="1156452"/>
            </a:xfrm>
            <a:grpFill/>
          </p:grpSpPr>
          <p:sp>
            <p:nvSpPr>
              <p:cNvPr id="26" name="Callout: Up Arrow 25">
                <a:extLst>
                  <a:ext uri="{FF2B5EF4-FFF2-40B4-BE49-F238E27FC236}">
                    <a16:creationId xmlns:a16="http://schemas.microsoft.com/office/drawing/2014/main" id="{8B35F5D6-664C-9065-344B-2267DB93F6C8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6759201" cy="1156452"/>
              </a:xfrm>
              <a:prstGeom prst="upArrowCallou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Callout: Up Arrow 4">
                <a:extLst>
                  <a:ext uri="{FF2B5EF4-FFF2-40B4-BE49-F238E27FC236}">
                    <a16:creationId xmlns:a16="http://schemas.microsoft.com/office/drawing/2014/main" id="{FBD752E8-ED12-8656-4A78-BB6E80A594B4}"/>
                  </a:ext>
                </a:extLst>
              </p:cNvPr>
              <p:cNvSpPr txBox="1"/>
              <p:nvPr/>
            </p:nvSpPr>
            <p:spPr>
              <a:xfrm rot="21600000">
                <a:off x="0" y="0"/>
                <a:ext cx="6759201" cy="751428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>
                  <a:buClrTx/>
                  <a:buSzTx/>
                  <a:buNone/>
                </a:pPr>
                <a:r>
                  <a:rPr kumimoji="0" lang="en-GB" sz="1100" i="0" u="none" strike="noStrike" cap="none" spc="0" normalizeH="0" baseline="0" noProof="0" dirty="0">
                    <a:ln/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Conduct Technical capacity assessments to quantify the support to be provided to the various municipalities. </a:t>
                </a:r>
                <a:r>
                  <a:rPr kumimoji="0" lang="en-ZA" sz="1100" i="0" u="none" strike="noStrike" cap="none" spc="0" normalizeH="0" baseline="0" noProof="0" dirty="0">
                    <a:ln/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Considering municipal functions, vacancies on establishments, professional registration of incumbents, operation &amp; maintenance personnel.</a:t>
                </a:r>
                <a:endParaRPr lang="en-Z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Callout: Up Arrow 4">
              <a:extLst>
                <a:ext uri="{FF2B5EF4-FFF2-40B4-BE49-F238E27FC236}">
                  <a16:creationId xmlns:a16="http://schemas.microsoft.com/office/drawing/2014/main" id="{09549AF3-25C7-6EB1-368C-006561078D7C}"/>
                </a:ext>
              </a:extLst>
            </p:cNvPr>
            <p:cNvSpPr txBox="1"/>
            <p:nvPr/>
          </p:nvSpPr>
          <p:spPr>
            <a:xfrm>
              <a:off x="6460064" y="4592823"/>
              <a:ext cx="5572467" cy="597124"/>
            </a:xfrm>
            <a:prstGeom prst="rect">
              <a:avLst/>
            </a:pr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>
                <a:buClrTx/>
                <a:buSzTx/>
                <a:buNone/>
              </a:pPr>
              <a:r>
                <a:rPr kumimoji="0" lang="en-GB" sz="110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 the identified WSAs on the improvement plans &amp; addressing identified gaps.</a:t>
              </a:r>
              <a:endParaRPr lang="en-Z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928F7B-3BAE-86A1-ECF2-EF82A3D9D1CF}"/>
                </a:ext>
              </a:extLst>
            </p:cNvPr>
            <p:cNvGrpSpPr/>
            <p:nvPr/>
          </p:nvGrpSpPr>
          <p:grpSpPr>
            <a:xfrm>
              <a:off x="6460064" y="3648569"/>
              <a:ext cx="5572467" cy="946948"/>
              <a:chOff x="0" y="0"/>
              <a:chExt cx="6759201" cy="1156452"/>
            </a:xfrm>
            <a:grpFill/>
          </p:grpSpPr>
          <p:sp>
            <p:nvSpPr>
              <p:cNvPr id="32" name="Callout: Up Arrow 31">
                <a:extLst>
                  <a:ext uri="{FF2B5EF4-FFF2-40B4-BE49-F238E27FC236}">
                    <a16:creationId xmlns:a16="http://schemas.microsoft.com/office/drawing/2014/main" id="{2E9DAD7A-4092-1CD9-9912-72AA7353A6ED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6759201" cy="1156452"/>
              </a:xfrm>
              <a:prstGeom prst="upArrowCallou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Callout: Up Arrow 4">
                <a:extLst>
                  <a:ext uri="{FF2B5EF4-FFF2-40B4-BE49-F238E27FC236}">
                    <a16:creationId xmlns:a16="http://schemas.microsoft.com/office/drawing/2014/main" id="{8C71BE35-AF34-EB1D-7694-6F0B04AF9696}"/>
                  </a:ext>
                </a:extLst>
              </p:cNvPr>
              <p:cNvSpPr txBox="1"/>
              <p:nvPr/>
            </p:nvSpPr>
            <p:spPr>
              <a:xfrm rot="21600000">
                <a:off x="0" y="0"/>
                <a:ext cx="6759201" cy="751428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>
                  <a:buClrTx/>
                  <a:buSzTx/>
                  <a:buNone/>
                </a:pPr>
                <a:r>
                  <a:rPr lang="en-Z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Recommendations from assessments are used to developed to be implemented together with the municipality through the developed action plans. </a:t>
                </a:r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34821F9-1A15-64CA-3B2F-61104EFE6672}"/>
              </a:ext>
            </a:extLst>
          </p:cNvPr>
          <p:cNvSpPr/>
          <p:nvPr/>
        </p:nvSpPr>
        <p:spPr>
          <a:xfrm>
            <a:off x="167932" y="1028625"/>
            <a:ext cx="1627001" cy="5815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Group 1: Critical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9FFA138-4EFF-792C-5CF4-3FFFD00BC9E2}"/>
              </a:ext>
            </a:extLst>
          </p:cNvPr>
          <p:cNvSpPr/>
          <p:nvPr/>
        </p:nvSpPr>
        <p:spPr>
          <a:xfrm>
            <a:off x="2262545" y="1051310"/>
            <a:ext cx="1738842" cy="5815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Group 2: Poor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581DA4-BEE6-60AD-94B8-144436C89918}"/>
              </a:ext>
            </a:extLst>
          </p:cNvPr>
          <p:cNvSpPr/>
          <p:nvPr/>
        </p:nvSpPr>
        <p:spPr>
          <a:xfrm>
            <a:off x="4357158" y="1051309"/>
            <a:ext cx="1738842" cy="5815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Group 3: Average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9C872F4-33DC-7EEA-BE7C-3517DAB938D0}"/>
              </a:ext>
            </a:extLst>
          </p:cNvPr>
          <p:cNvSpPr txBox="1">
            <a:spLocks/>
          </p:cNvSpPr>
          <p:nvPr/>
        </p:nvSpPr>
        <p:spPr bwMode="auto">
          <a:xfrm>
            <a:off x="103604" y="1985098"/>
            <a:ext cx="2033356" cy="34413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Merafong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Makana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Ngwathe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Umkhanyakude</a:t>
            </a:r>
            <a:r>
              <a:rPr lang="en-ZA" altLang="en-US" sz="1100" dirty="0"/>
              <a:t> DM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Umzinyathi</a:t>
            </a:r>
            <a:r>
              <a:rPr lang="en-ZA" altLang="en-US" sz="1100" dirty="0"/>
              <a:t> DM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Zululand DM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Mogalakwena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Thabazimbi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Dr.</a:t>
            </a:r>
            <a:r>
              <a:rPr lang="en-ZA" altLang="en-US" sz="1100" dirty="0"/>
              <a:t> Ruth S </a:t>
            </a:r>
            <a:r>
              <a:rPr lang="en-ZA" altLang="en-US" sz="1100" dirty="0" err="1"/>
              <a:t>Mompati</a:t>
            </a:r>
            <a:r>
              <a:rPr lang="en-ZA" altLang="en-US" sz="1100" dirty="0"/>
              <a:t> DM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Dr.</a:t>
            </a:r>
            <a:r>
              <a:rPr lang="en-ZA" altLang="en-US" sz="1100" dirty="0"/>
              <a:t> Ruth S </a:t>
            </a:r>
            <a:r>
              <a:rPr lang="en-ZA" altLang="en-US" sz="1100" dirty="0" err="1"/>
              <a:t>Mompati</a:t>
            </a:r>
            <a:r>
              <a:rPr lang="en-ZA" altLang="en-US" sz="1100" dirty="0"/>
              <a:t> DM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Sundays River Valley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Maluti</a:t>
            </a:r>
            <a:r>
              <a:rPr lang="en-ZA" altLang="en-US" sz="1100" dirty="0"/>
              <a:t>-a-</a:t>
            </a:r>
            <a:r>
              <a:rPr lang="en-ZA" altLang="en-US" sz="1100" dirty="0" err="1"/>
              <a:t>Phofung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Albert Luthuli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Dipaleseng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Msukaligwa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Thaba</a:t>
            </a:r>
            <a:r>
              <a:rPr lang="en-ZA" altLang="en-US" sz="1100" dirty="0"/>
              <a:t> </a:t>
            </a:r>
            <a:r>
              <a:rPr lang="en-ZA" altLang="en-US" sz="1100" dirty="0" err="1"/>
              <a:t>Chweu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Kgetlengrivier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 err="1"/>
              <a:t>Kannaland</a:t>
            </a:r>
            <a:r>
              <a:rPr lang="en-ZA" altLang="en-US" sz="1100" dirty="0"/>
              <a:t> LM</a:t>
            </a:r>
          </a:p>
          <a:p>
            <a:pPr eaLnBrk="1" fontAlgn="ctr" hangingPunct="1">
              <a:buFont typeface="+mj-lt"/>
              <a:buAutoNum type="arabicPeriod"/>
            </a:pPr>
            <a:r>
              <a:rPr lang="en-ZA" altLang="en-US" sz="1100" dirty="0"/>
              <a:t>Dikgatlong LM</a:t>
            </a:r>
          </a:p>
          <a:p>
            <a:pPr eaLnBrk="1" fontAlgn="ctr" hangingPunct="1"/>
            <a:endParaRPr lang="en-ZA" altLang="en-US" sz="1400" dirty="0">
              <a:highlight>
                <a:srgbClr val="FFFF00"/>
              </a:highlight>
            </a:endParaRPr>
          </a:p>
          <a:p>
            <a:pPr eaLnBrk="1" fontAlgn="ctr" hangingPunct="1">
              <a:buFont typeface="Calibri" panose="020F0502020204030204" pitchFamily="34" charset="0"/>
              <a:buAutoNum type="arabicPeriod"/>
            </a:pPr>
            <a:endParaRPr lang="en-ZA" altLang="en-US" sz="1400" dirty="0">
              <a:highlight>
                <a:srgbClr val="FFFF00"/>
              </a:highlight>
            </a:endParaRPr>
          </a:p>
          <a:p>
            <a:pPr eaLnBrk="1" fontAlgn="ctr" hangingPunct="1">
              <a:buFont typeface="Calibri" panose="020F0502020204030204" pitchFamily="34" charset="0"/>
              <a:buAutoNum type="arabicPeriod"/>
            </a:pPr>
            <a:endParaRPr lang="en-ZA" altLang="en-US" sz="1400" dirty="0">
              <a:highlight>
                <a:srgbClr val="FFFF00"/>
              </a:highlight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7D5A4E6-B19A-06CD-1D83-242C7FCCC266}"/>
              </a:ext>
            </a:extLst>
          </p:cNvPr>
          <p:cNvSpPr txBox="1">
            <a:spLocks/>
          </p:cNvSpPr>
          <p:nvPr/>
        </p:nvSpPr>
        <p:spPr bwMode="auto">
          <a:xfrm>
            <a:off x="2323802" y="2004453"/>
            <a:ext cx="2033355" cy="23018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Chris Hani DM	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 err="1">
                <a:cs typeface="Arial" panose="020B0604020202020204" pitchFamily="34" charset="0"/>
              </a:rPr>
              <a:t>Modimolle-Mookgophong</a:t>
            </a:r>
            <a:r>
              <a:rPr lang="en-US" altLang="en-US" sz="1100" dirty="0">
                <a:cs typeface="Arial" panose="020B0604020202020204" pitchFamily="34" charset="0"/>
              </a:rPr>
              <a:t> LM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Joe </a:t>
            </a:r>
            <a:r>
              <a:rPr lang="en-US" altLang="en-US" sz="1100" dirty="0" err="1">
                <a:cs typeface="Arial" panose="020B0604020202020204" pitchFamily="34" charset="0"/>
              </a:rPr>
              <a:t>Gqabi</a:t>
            </a:r>
            <a:r>
              <a:rPr lang="en-US" altLang="en-US" sz="1100" dirty="0">
                <a:cs typeface="Arial" panose="020B0604020202020204" pitchFamily="34" charset="0"/>
              </a:rPr>
              <a:t> DM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O R Tambo DM	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 err="1">
                <a:cs typeface="Arial" panose="020B0604020202020204" pitchFamily="34" charset="0"/>
              </a:rPr>
              <a:t>Dihlabeng</a:t>
            </a:r>
            <a:r>
              <a:rPr lang="en-US" altLang="en-US" sz="1100" dirty="0">
                <a:cs typeface="Arial" panose="020B0604020202020204" pitchFamily="34" charset="0"/>
              </a:rPr>
              <a:t> LM	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Mangaung Metro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 Sol </a:t>
            </a:r>
            <a:r>
              <a:rPr lang="en-US" altLang="en-US" sz="1100" dirty="0" err="1">
                <a:cs typeface="Arial" panose="020B0604020202020204" pitchFamily="34" charset="0"/>
              </a:rPr>
              <a:t>Plaatjie</a:t>
            </a:r>
            <a:r>
              <a:rPr lang="en-US" altLang="en-US" sz="1100" dirty="0">
                <a:cs typeface="Arial" panose="020B0604020202020204" pitchFamily="34" charset="0"/>
              </a:rPr>
              <a:t> LM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Sekhukhune DM	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Emfuleni LM	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Lephalale LM	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Madibeng LM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ZA" altLang="en-US" sz="1400" dirty="0">
              <a:highlight>
                <a:srgbClr val="FFFF00"/>
              </a:highlight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43A4772-ADDF-90E8-3117-F626975A936E}"/>
              </a:ext>
            </a:extLst>
          </p:cNvPr>
          <p:cNvSpPr txBox="1">
            <a:spLocks/>
          </p:cNvSpPr>
          <p:nvPr/>
        </p:nvSpPr>
        <p:spPr bwMode="auto">
          <a:xfrm>
            <a:off x="4472078" y="2016621"/>
            <a:ext cx="1509001" cy="1607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ZA" altLang="en-US" sz="1200" dirty="0" err="1">
                <a:solidFill>
                  <a:srgbClr val="000000"/>
                </a:solidFill>
                <a:cs typeface="Calibri" panose="020F0502020204030204" pitchFamily="34" charset="0"/>
              </a:rPr>
              <a:t>Amathole</a:t>
            </a:r>
            <a:r>
              <a:rPr lang="en-ZA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DM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ZA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Beaufort West LM</a:t>
            </a:r>
          </a:p>
          <a:p>
            <a:pPr eaLnBrk="1" hangingPunct="1">
              <a:buFont typeface="+mj-lt"/>
              <a:buAutoNum type="arabicPeriod"/>
            </a:pPr>
            <a:r>
              <a:rPr lang="en-ZA" altLang="en-US" sz="1200" dirty="0" err="1">
                <a:solidFill>
                  <a:srgbClr val="000000"/>
                </a:solidFill>
                <a:cs typeface="Calibri" panose="020F0502020204030204" pitchFamily="34" charset="0"/>
              </a:rPr>
              <a:t>Msunduzi</a:t>
            </a:r>
            <a:r>
              <a:rPr lang="en-ZA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LM*. </a:t>
            </a:r>
          </a:p>
          <a:p>
            <a:pPr eaLnBrk="1" hangingPunct="1">
              <a:buFont typeface="+mj-lt"/>
              <a:buAutoNum type="arabicPeriod"/>
            </a:pPr>
            <a:r>
              <a:rPr lang="en-ZA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Nkomazi LM</a:t>
            </a:r>
          </a:p>
          <a:p>
            <a:pPr eaLnBrk="1" hangingPunct="1">
              <a:buFont typeface="+mj-lt"/>
              <a:buAutoNum type="arabicPeriod"/>
            </a:pPr>
            <a:r>
              <a:rPr lang="en-ZA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Rustenburg LM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A91749-D79A-F3C9-BF72-668AFC8C536F}"/>
              </a:ext>
            </a:extLst>
          </p:cNvPr>
          <p:cNvCxnSpPr>
            <a:stCxn id="35" idx="4"/>
          </p:cNvCxnSpPr>
          <p:nvPr/>
        </p:nvCxnSpPr>
        <p:spPr>
          <a:xfrm flipH="1">
            <a:off x="668867" y="1610203"/>
            <a:ext cx="312566" cy="351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734C16-04C4-EF43-606B-3A46B1728C94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981433" y="1610203"/>
            <a:ext cx="355601" cy="351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B29A611-B0F7-039F-818E-53FD6E09CC2C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2796644" y="1632890"/>
            <a:ext cx="335322" cy="37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3BFA38-2DFE-EF46-3833-3C07E3402E55}"/>
              </a:ext>
            </a:extLst>
          </p:cNvPr>
          <p:cNvCxnSpPr>
            <a:stCxn id="36" idx="4"/>
          </p:cNvCxnSpPr>
          <p:nvPr/>
        </p:nvCxnSpPr>
        <p:spPr>
          <a:xfrm>
            <a:off x="3131966" y="1632890"/>
            <a:ext cx="409573" cy="37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886D74F-1F81-457D-43A9-6602593D8B48}"/>
              </a:ext>
            </a:extLst>
          </p:cNvPr>
          <p:cNvCxnSpPr>
            <a:stCxn id="37" idx="4"/>
          </p:cNvCxnSpPr>
          <p:nvPr/>
        </p:nvCxnSpPr>
        <p:spPr>
          <a:xfrm flipH="1">
            <a:off x="4978400" y="1632889"/>
            <a:ext cx="248179" cy="38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E4F2E03-F91E-FA41-C8B6-2D63AED462BE}"/>
              </a:ext>
            </a:extLst>
          </p:cNvPr>
          <p:cNvCxnSpPr>
            <a:stCxn id="37" idx="4"/>
          </p:cNvCxnSpPr>
          <p:nvPr/>
        </p:nvCxnSpPr>
        <p:spPr>
          <a:xfrm>
            <a:off x="5226579" y="1632889"/>
            <a:ext cx="461518" cy="37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9374B4D-C79A-F732-72B8-95F179A2E089}"/>
              </a:ext>
            </a:extLst>
          </p:cNvPr>
          <p:cNvSpPr txBox="1"/>
          <p:nvPr/>
        </p:nvSpPr>
        <p:spPr>
          <a:xfrm>
            <a:off x="174997" y="5762586"/>
            <a:ext cx="11856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buSzTx/>
              <a:buNone/>
            </a:pPr>
            <a:r>
              <a:rPr kumimoji="0" lang="en-GB" sz="800" b="1" i="1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**The  selection of municipalities to be support were based on the consideration of; </a:t>
            </a:r>
            <a:r>
              <a:rPr lang="en-ZA" sz="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environment, Governance, Financial Management; and Administration as well as Service delivery (Critical Risk Rating,  Directives/GD-BD Performances)</a:t>
            </a:r>
            <a:endParaRPr lang="en-ZA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3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2E9F-C1D4-9D07-7CA1-A90094AA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WAYFORWARD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0B6A-3DFB-4B61-0D27-4B8069BA4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981075"/>
            <a:ext cx="10753344" cy="50614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DWS, COGTA and SALGA to develop and implement a coordinated capacity development program (</a:t>
            </a:r>
            <a:r>
              <a:rPr lang="en-US" dirty="0" err="1"/>
              <a:t>e.g</a:t>
            </a:r>
            <a:r>
              <a:rPr lang="en-US" dirty="0"/>
              <a:t> training of process controllers)</a:t>
            </a:r>
          </a:p>
          <a:p>
            <a:pPr>
              <a:lnSpc>
                <a:spcPct val="200000"/>
              </a:lnSpc>
            </a:pPr>
            <a:r>
              <a:rPr lang="en-US" dirty="0"/>
              <a:t>COGTA and SALGA to </a:t>
            </a:r>
            <a:r>
              <a:rPr lang="en-US" dirty="0" err="1"/>
              <a:t>prioritise</a:t>
            </a:r>
            <a:r>
              <a:rPr lang="en-US" dirty="0"/>
              <a:t> governance and administration support to improve oversight and accountability over the Blue, Green and No Drop performance</a:t>
            </a:r>
          </a:p>
          <a:p>
            <a:pPr>
              <a:lnSpc>
                <a:spcPct val="200000"/>
              </a:lnSpc>
            </a:pPr>
            <a:r>
              <a:rPr lang="en-US" dirty="0"/>
              <a:t>Alternative funding for refurbishment, upgrades and replacement of infrastructure to be explored</a:t>
            </a:r>
          </a:p>
          <a:p>
            <a:pPr>
              <a:lnSpc>
                <a:spcPct val="200000"/>
              </a:lnSpc>
            </a:pPr>
            <a:r>
              <a:rPr lang="en-US" dirty="0"/>
              <a:t>Allocation of the 5% and 10% of MIG for asset management should be mandatory for the poor performing municipalities</a:t>
            </a:r>
          </a:p>
          <a:p>
            <a:pPr>
              <a:lnSpc>
                <a:spcPct val="200000"/>
              </a:lnSpc>
            </a:pPr>
            <a:r>
              <a:rPr lang="en-US" dirty="0"/>
              <a:t>An incentive program for good performing municipalities to be developed</a:t>
            </a:r>
          </a:p>
        </p:txBody>
      </p:sp>
    </p:spTree>
    <p:extLst>
      <p:ext uri="{BB962C8B-B14F-4D97-AF65-F5344CB8AC3E}">
        <p14:creationId xmlns:p14="http://schemas.microsoft.com/office/powerpoint/2010/main" val="4924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0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>
            <a:extLst>
              <a:ext uri="{FF2B5EF4-FFF2-40B4-BE49-F238E27FC236}">
                <a16:creationId xmlns:a16="http://schemas.microsoft.com/office/drawing/2014/main" id="{50CD2327-2927-4573-88D2-70BFA903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EB790EC-2E80-4FE8-99E1-AD93D22C9CC8}" type="slidenum">
              <a:rPr lang="en-US" altLang="en-US" smtClean="0">
                <a:solidFill>
                  <a:srgbClr val="898989"/>
                </a:solidFill>
                <a:ea typeface="MS PGothic" panose="020B0600070205080204" pitchFamily="34" charset="-128"/>
              </a:rPr>
              <a:pPr/>
              <a:t>2</a:t>
            </a:fld>
            <a:endParaRPr lang="en-US" altLang="en-US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B924A738-0ED2-43F7-859A-8BDF75C6D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6525"/>
            <a:ext cx="10744200" cy="419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cs typeface="Calibri" panose="020F0502020204030204" pitchFamily="34" charset="0"/>
                <a:sym typeface="Calibri Light" panose="020F0302020204030204" pitchFamily="34" charset="0"/>
              </a:rPr>
              <a:t>The MISA Integrated Value Proposition</a:t>
            </a:r>
            <a:endParaRPr lang="en-ZA" altLang="en-US" sz="2400" b="1" dirty="0">
              <a:solidFill>
                <a:schemeClr val="bg1"/>
              </a:solidFill>
              <a:latin typeface="Century Gothic" panose="020B0502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2A666-02BB-484E-B21C-14591E02A5B6}"/>
              </a:ext>
            </a:extLst>
          </p:cNvPr>
          <p:cNvSpPr/>
          <p:nvPr/>
        </p:nvSpPr>
        <p:spPr bwMode="auto">
          <a:xfrm>
            <a:off x="685800" y="555626"/>
            <a:ext cx="10744200" cy="58007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MISA’s mandate is primarily to provide technical capacity to municipalities in infrastructure planning, delivery, procurement, operations &amp; maintenance and strengthen municipalities’ capacity to delivery infrastructure(depicted in the value chain below)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MISA mainly fulfils its role by placing technical experts to priority municipalities to provide hands-on support to municipalities on infrastructure development as well as technical capacity development. In addition MISA develops standard operating procedures, guidelines, frameworks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to support municipal infrastructure development.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277368CD-61D8-4A51-B186-1561C0507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25096"/>
          <a:stretch/>
        </p:blipFill>
        <p:spPr bwMode="auto">
          <a:xfrm>
            <a:off x="1498103" y="2621279"/>
            <a:ext cx="8761411" cy="1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5C0A-B150-884E-6DB7-492E1393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Correlation between dysfunctionality and MUNICIPALITIES WITH CRITICAL SYSTEMS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BD3EA3B-D33B-E40E-2BFA-C67BAFE4D7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627628"/>
              </p:ext>
            </p:extLst>
          </p:nvPr>
        </p:nvGraphicFramePr>
        <p:xfrm>
          <a:off x="838200" y="771526"/>
          <a:ext cx="10295365" cy="5451600"/>
        </p:xfrm>
        <a:graphic>
          <a:graphicData uri="http://schemas.openxmlformats.org/drawingml/2006/table">
            <a:tbl>
              <a:tblPr/>
              <a:tblGrid>
                <a:gridCol w="1337298">
                  <a:extLst>
                    <a:ext uri="{9D8B030D-6E8A-4147-A177-3AD203B41FA5}">
                      <a16:colId xmlns:a16="http://schemas.microsoft.com/office/drawing/2014/main" val="1345850663"/>
                    </a:ext>
                  </a:extLst>
                </a:gridCol>
                <a:gridCol w="2852923">
                  <a:extLst>
                    <a:ext uri="{9D8B030D-6E8A-4147-A177-3AD203B41FA5}">
                      <a16:colId xmlns:a16="http://schemas.microsoft.com/office/drawing/2014/main" val="3828662453"/>
                    </a:ext>
                  </a:extLst>
                </a:gridCol>
                <a:gridCol w="2899291">
                  <a:extLst>
                    <a:ext uri="{9D8B030D-6E8A-4147-A177-3AD203B41FA5}">
                      <a16:colId xmlns:a16="http://schemas.microsoft.com/office/drawing/2014/main" val="742292921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3961317834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801346407"/>
                    </a:ext>
                  </a:extLst>
                </a:gridCol>
                <a:gridCol w="897639">
                  <a:extLst>
                    <a:ext uri="{9D8B030D-6E8A-4147-A177-3AD203B41FA5}">
                      <a16:colId xmlns:a16="http://schemas.microsoft.com/office/drawing/2014/main" val="3232346179"/>
                    </a:ext>
                  </a:extLst>
                </a:gridCol>
              </a:tblGrid>
              <a:tr h="216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Municipality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Risk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36725"/>
                  </a:ext>
                </a:extLst>
              </a:tr>
              <a:tr h="2168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047749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 Crane Route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341084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Beyers Naude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19354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Kou-Kamma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775418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Makana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592658"/>
                  </a:ext>
                </a:extLst>
              </a:tr>
              <a:tr h="194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Ndlambe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018146"/>
                  </a:ext>
                </a:extLst>
              </a:tr>
              <a:tr h="216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Sundays River Valley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088165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Kopanong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53820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Mafube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701511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Maluti-a-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Phofung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429182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Mantsopa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011172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Masilonyana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62677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Matjhabeng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09571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Metsimaholo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00381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Mohokare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68844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Moqhaka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550406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Nala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90183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Ngwathe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719500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Nketoana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480512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Phumelela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86795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Setsoto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794867"/>
                  </a:ext>
                </a:extLst>
              </a:tr>
              <a:tr h="216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Tokologo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011576"/>
                  </a:ext>
                </a:extLst>
              </a:tr>
              <a:tr h="20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Merafong City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892105"/>
                  </a:ext>
                </a:extLst>
              </a:tr>
              <a:tr h="216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4704" marR="4704" marT="4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 West City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992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15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3134-5E30-4C59-6D96-43C05450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Correlation between dysfunctionality and MUNICIPALITIES WITH CRITICAL SYSTEMS</a:t>
            </a:r>
            <a:endParaRPr lang="en-US" sz="1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CBC02A-AFA4-99B2-854F-FD37000697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1398078"/>
              </p:ext>
            </p:extLst>
          </p:nvPr>
        </p:nvGraphicFramePr>
        <p:xfrm>
          <a:off x="885825" y="1133475"/>
          <a:ext cx="10115476" cy="4831967"/>
        </p:xfrm>
        <a:graphic>
          <a:graphicData uri="http://schemas.openxmlformats.org/drawingml/2006/table">
            <a:tbl>
              <a:tblPr/>
              <a:tblGrid>
                <a:gridCol w="1300625">
                  <a:extLst>
                    <a:ext uri="{9D8B030D-6E8A-4147-A177-3AD203B41FA5}">
                      <a16:colId xmlns:a16="http://schemas.microsoft.com/office/drawing/2014/main" val="3922610974"/>
                    </a:ext>
                  </a:extLst>
                </a:gridCol>
                <a:gridCol w="4396290">
                  <a:extLst>
                    <a:ext uri="{9D8B030D-6E8A-4147-A177-3AD203B41FA5}">
                      <a16:colId xmlns:a16="http://schemas.microsoft.com/office/drawing/2014/main" val="2632997024"/>
                    </a:ext>
                  </a:extLst>
                </a:gridCol>
                <a:gridCol w="1300625">
                  <a:extLst>
                    <a:ext uri="{9D8B030D-6E8A-4147-A177-3AD203B41FA5}">
                      <a16:colId xmlns:a16="http://schemas.microsoft.com/office/drawing/2014/main" val="1850555817"/>
                    </a:ext>
                  </a:extLst>
                </a:gridCol>
                <a:gridCol w="1122457">
                  <a:extLst>
                    <a:ext uri="{9D8B030D-6E8A-4147-A177-3AD203B41FA5}">
                      <a16:colId xmlns:a16="http://schemas.microsoft.com/office/drawing/2014/main" val="567468657"/>
                    </a:ext>
                  </a:extLst>
                </a:gridCol>
                <a:gridCol w="1122457">
                  <a:extLst>
                    <a:ext uri="{9D8B030D-6E8A-4147-A177-3AD203B41FA5}">
                      <a16:colId xmlns:a16="http://schemas.microsoft.com/office/drawing/2014/main" val="2433578163"/>
                    </a:ext>
                  </a:extLst>
                </a:gridCol>
                <a:gridCol w="873022">
                  <a:extLst>
                    <a:ext uri="{9D8B030D-6E8A-4147-A177-3AD203B41FA5}">
                      <a16:colId xmlns:a16="http://schemas.microsoft.com/office/drawing/2014/main" val="3907247138"/>
                    </a:ext>
                  </a:extLst>
                </a:gridCol>
              </a:tblGrid>
              <a:tr h="317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Municipality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Risk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</a:t>
                      </a:r>
                    </a:p>
                  </a:txBody>
                  <a:tcPr marL="4704" marR="4704" marT="4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60990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 Natal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uMkhanyakude District Municipality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20471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 Natal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uMzinyathi District Municipality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315305"/>
                  </a:ext>
                </a:extLst>
              </a:tr>
              <a:tr h="32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 Natal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Zululand District Municipality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01580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Mogalakwena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65372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Thabazimbi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0077"/>
                  </a:ext>
                </a:extLst>
              </a:tr>
              <a:tr h="359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Polokwane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598599"/>
                  </a:ext>
                </a:extLst>
              </a:tr>
              <a:tr h="32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Vhembe District Municipality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161116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Bushbuckridge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563204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Albert Luthuli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562951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Dipaleseng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653626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Pixley ka Isaka Seme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11424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Lekwa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409936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Msukaligwa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897970"/>
                  </a:ext>
                </a:extLst>
              </a:tr>
              <a:tr h="32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Thaba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Chweu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97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9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725A-83E3-02CD-A8A9-632DB654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Correlation between dysfunctionality and MUNICIPALITIES WITH CRITICAL SYSTEMS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F48551-D956-DACC-4D1F-32BCC3DFBD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7057511"/>
              </p:ext>
            </p:extLst>
          </p:nvPr>
        </p:nvGraphicFramePr>
        <p:xfrm>
          <a:off x="731520" y="771163"/>
          <a:ext cx="10295366" cy="5315674"/>
        </p:xfrm>
        <a:graphic>
          <a:graphicData uri="http://schemas.openxmlformats.org/drawingml/2006/table">
            <a:tbl>
              <a:tblPr/>
              <a:tblGrid>
                <a:gridCol w="1337299">
                  <a:extLst>
                    <a:ext uri="{9D8B030D-6E8A-4147-A177-3AD203B41FA5}">
                      <a16:colId xmlns:a16="http://schemas.microsoft.com/office/drawing/2014/main" val="1109007575"/>
                    </a:ext>
                  </a:extLst>
                </a:gridCol>
                <a:gridCol w="4414917">
                  <a:extLst>
                    <a:ext uri="{9D8B030D-6E8A-4147-A177-3AD203B41FA5}">
                      <a16:colId xmlns:a16="http://schemas.microsoft.com/office/drawing/2014/main" val="186111368"/>
                    </a:ext>
                  </a:extLst>
                </a:gridCol>
                <a:gridCol w="1337299">
                  <a:extLst>
                    <a:ext uri="{9D8B030D-6E8A-4147-A177-3AD203B41FA5}">
                      <a16:colId xmlns:a16="http://schemas.microsoft.com/office/drawing/2014/main" val="3854395270"/>
                    </a:ext>
                  </a:extLst>
                </a:gridCol>
                <a:gridCol w="1154106">
                  <a:extLst>
                    <a:ext uri="{9D8B030D-6E8A-4147-A177-3AD203B41FA5}">
                      <a16:colId xmlns:a16="http://schemas.microsoft.com/office/drawing/2014/main" val="452707695"/>
                    </a:ext>
                  </a:extLst>
                </a:gridCol>
                <a:gridCol w="1154106">
                  <a:extLst>
                    <a:ext uri="{9D8B030D-6E8A-4147-A177-3AD203B41FA5}">
                      <a16:colId xmlns:a16="http://schemas.microsoft.com/office/drawing/2014/main" val="2461597872"/>
                    </a:ext>
                  </a:extLst>
                </a:gridCol>
                <a:gridCol w="897639">
                  <a:extLst>
                    <a:ext uri="{9D8B030D-6E8A-4147-A177-3AD203B41FA5}">
                      <a16:colId xmlns:a16="http://schemas.microsoft.com/office/drawing/2014/main" val="2683862837"/>
                    </a:ext>
                  </a:extLst>
                </a:gridCol>
              </a:tblGrid>
              <a:tr h="252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Municipality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Risk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59135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!Kai !Garib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010861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!Kheis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3066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Dikgatlong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150545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Emthanjeni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21332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Gamagara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95421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Ga-Segonyana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633968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Morolong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532032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Kamiesberg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1648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Kareeberg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90042"/>
                  </a:ext>
                </a:extLst>
              </a:tr>
              <a:tr h="25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Karoo Hoogland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3058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Kgatelopele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828201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Khâi-Ma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066565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Magareng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38730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 Khoi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1238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Phokwane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16198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Renosterberg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6902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Richtersveld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307571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Siyancuma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48017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Ubuntu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652943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Umsobomvu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93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23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CB60-A10A-40CF-1540-4131FFA6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Correlation between dysfunctionality and MUNICIPALITIES WITH CRITICAL SYSTEMS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5A8D11-749D-118C-443B-D519613CD0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6712431"/>
              </p:ext>
            </p:extLst>
          </p:nvPr>
        </p:nvGraphicFramePr>
        <p:xfrm>
          <a:off x="361950" y="742951"/>
          <a:ext cx="11306175" cy="4645356"/>
        </p:xfrm>
        <a:graphic>
          <a:graphicData uri="http://schemas.openxmlformats.org/drawingml/2006/table">
            <a:tbl>
              <a:tblPr/>
              <a:tblGrid>
                <a:gridCol w="1468595">
                  <a:extLst>
                    <a:ext uri="{9D8B030D-6E8A-4147-A177-3AD203B41FA5}">
                      <a16:colId xmlns:a16="http://schemas.microsoft.com/office/drawing/2014/main" val="1082809931"/>
                    </a:ext>
                  </a:extLst>
                </a:gridCol>
                <a:gridCol w="4848377">
                  <a:extLst>
                    <a:ext uri="{9D8B030D-6E8A-4147-A177-3AD203B41FA5}">
                      <a16:colId xmlns:a16="http://schemas.microsoft.com/office/drawing/2014/main" val="525720216"/>
                    </a:ext>
                  </a:extLst>
                </a:gridCol>
                <a:gridCol w="1468595">
                  <a:extLst>
                    <a:ext uri="{9D8B030D-6E8A-4147-A177-3AD203B41FA5}">
                      <a16:colId xmlns:a16="http://schemas.microsoft.com/office/drawing/2014/main" val="488322368"/>
                    </a:ext>
                  </a:extLst>
                </a:gridCol>
                <a:gridCol w="1267419">
                  <a:extLst>
                    <a:ext uri="{9D8B030D-6E8A-4147-A177-3AD203B41FA5}">
                      <a16:colId xmlns:a16="http://schemas.microsoft.com/office/drawing/2014/main" val="3904540286"/>
                    </a:ext>
                  </a:extLst>
                </a:gridCol>
                <a:gridCol w="1267419">
                  <a:extLst>
                    <a:ext uri="{9D8B030D-6E8A-4147-A177-3AD203B41FA5}">
                      <a16:colId xmlns:a16="http://schemas.microsoft.com/office/drawing/2014/main" val="1452857258"/>
                    </a:ext>
                  </a:extLst>
                </a:gridCol>
                <a:gridCol w="985770">
                  <a:extLst>
                    <a:ext uri="{9D8B030D-6E8A-4147-A177-3AD203B41FA5}">
                      <a16:colId xmlns:a16="http://schemas.microsoft.com/office/drawing/2014/main" val="1762779782"/>
                    </a:ext>
                  </a:extLst>
                </a:gridCol>
              </a:tblGrid>
              <a:tr h="419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Municipality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Risk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</a:t>
                      </a:r>
                    </a:p>
                  </a:txBody>
                  <a:tcPr marL="4704" marR="4704" marT="4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469725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Ruth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Segomotsi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Mompati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 Municipality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92720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Kgetlengrivier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81001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Maquassi Hills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76464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Moretele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370371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Kotane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530334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 District Municipality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501160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Kannaland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Dysfunctional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965286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Langeberg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03349"/>
                  </a:ext>
                </a:extLst>
              </a:tr>
              <a:tr h="419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 Albert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47315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Swellendam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868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DFA5FBA-A0CB-B309-7E8B-E6843A308063}"/>
              </a:ext>
            </a:extLst>
          </p:cNvPr>
          <p:cNvSpPr/>
          <p:nvPr/>
        </p:nvSpPr>
        <p:spPr>
          <a:xfrm>
            <a:off x="731520" y="5695950"/>
            <a:ext cx="10753344" cy="514350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Note: 28 of the 67 critical municipalities are part of the dysfunctional municipalities as per the SOLG; 29 are at medium risk; 8 are at low risk; and one is stable </a:t>
            </a:r>
          </a:p>
        </p:txBody>
      </p:sp>
    </p:spTree>
    <p:extLst>
      <p:ext uri="{BB962C8B-B14F-4D97-AF65-F5344CB8AC3E}">
        <p14:creationId xmlns:p14="http://schemas.microsoft.com/office/powerpoint/2010/main" val="81296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151B64-3A31-4A67-B2B3-A2276CE81517}"/>
              </a:ext>
            </a:extLst>
          </p:cNvPr>
          <p:cNvSpPr txBox="1"/>
          <p:nvPr/>
        </p:nvSpPr>
        <p:spPr>
          <a:xfrm>
            <a:off x="5900057" y="6336598"/>
            <a:ext cx="604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69D64-958A-4A5C-8B38-648BF41FBE5B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45DB0AD2-49FA-4C92-9F3A-F53C2224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047" y="6215996"/>
            <a:ext cx="60497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0EC41-7B62-4FCE-9F91-41EE1C6B2E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5" y="6164474"/>
            <a:ext cx="1554752" cy="633271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7DFE95-FAC9-2AFE-C8A5-5B7D25C95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0829"/>
            <a:ext cx="11768723" cy="460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13816">
              <a:defRPr sz="2136"/>
            </a:pPr>
            <a:r>
              <a:rPr lang="en-US" b="1" dirty="0"/>
              <a:t>WSA</a:t>
            </a:r>
            <a:r>
              <a:rPr lang="en-US" b="1" cap="none" dirty="0"/>
              <a:t>s</a:t>
            </a:r>
            <a:r>
              <a:rPr lang="en-US" b="1" dirty="0"/>
              <a:t> SPENDING LESS THAN 27% BY 31 OCTOBER 2023 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29BD84-FEF4-DEC6-0B1C-7053CD28C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02326"/>
              </p:ext>
            </p:extLst>
          </p:nvPr>
        </p:nvGraphicFramePr>
        <p:xfrm>
          <a:off x="114300" y="686758"/>
          <a:ext cx="11768723" cy="5311304"/>
        </p:xfrm>
        <a:graphic>
          <a:graphicData uri="http://schemas.openxmlformats.org/drawingml/2006/table">
            <a:tbl>
              <a:tblPr/>
              <a:tblGrid>
                <a:gridCol w="318021">
                  <a:extLst>
                    <a:ext uri="{9D8B030D-6E8A-4147-A177-3AD203B41FA5}">
                      <a16:colId xmlns:a16="http://schemas.microsoft.com/office/drawing/2014/main" val="3967266026"/>
                    </a:ext>
                  </a:extLst>
                </a:gridCol>
                <a:gridCol w="514353">
                  <a:extLst>
                    <a:ext uri="{9D8B030D-6E8A-4147-A177-3AD203B41FA5}">
                      <a16:colId xmlns:a16="http://schemas.microsoft.com/office/drawing/2014/main" val="953409327"/>
                    </a:ext>
                  </a:extLst>
                </a:gridCol>
                <a:gridCol w="526317">
                  <a:extLst>
                    <a:ext uri="{9D8B030D-6E8A-4147-A177-3AD203B41FA5}">
                      <a16:colId xmlns:a16="http://schemas.microsoft.com/office/drawing/2014/main" val="3661753649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1299771439"/>
                    </a:ext>
                  </a:extLst>
                </a:gridCol>
                <a:gridCol w="753588">
                  <a:extLst>
                    <a:ext uri="{9D8B030D-6E8A-4147-A177-3AD203B41FA5}">
                      <a16:colId xmlns:a16="http://schemas.microsoft.com/office/drawing/2014/main" val="2670268678"/>
                    </a:ext>
                  </a:extLst>
                </a:gridCol>
                <a:gridCol w="693780">
                  <a:extLst>
                    <a:ext uri="{9D8B030D-6E8A-4147-A177-3AD203B41FA5}">
                      <a16:colId xmlns:a16="http://schemas.microsoft.com/office/drawing/2014/main" val="3513518590"/>
                    </a:ext>
                  </a:extLst>
                </a:gridCol>
                <a:gridCol w="753588">
                  <a:extLst>
                    <a:ext uri="{9D8B030D-6E8A-4147-A177-3AD203B41FA5}">
                      <a16:colId xmlns:a16="http://schemas.microsoft.com/office/drawing/2014/main" val="3936254679"/>
                    </a:ext>
                  </a:extLst>
                </a:gridCol>
                <a:gridCol w="882508">
                  <a:extLst>
                    <a:ext uri="{9D8B030D-6E8A-4147-A177-3AD203B41FA5}">
                      <a16:colId xmlns:a16="http://schemas.microsoft.com/office/drawing/2014/main" val="244844730"/>
                    </a:ext>
                  </a:extLst>
                </a:gridCol>
                <a:gridCol w="999757">
                  <a:extLst>
                    <a:ext uri="{9D8B030D-6E8A-4147-A177-3AD203B41FA5}">
                      <a16:colId xmlns:a16="http://schemas.microsoft.com/office/drawing/2014/main" val="3820545165"/>
                    </a:ext>
                  </a:extLst>
                </a:gridCol>
                <a:gridCol w="844402">
                  <a:extLst>
                    <a:ext uri="{9D8B030D-6E8A-4147-A177-3AD203B41FA5}">
                      <a16:colId xmlns:a16="http://schemas.microsoft.com/office/drawing/2014/main" val="2817210603"/>
                    </a:ext>
                  </a:extLst>
                </a:gridCol>
                <a:gridCol w="1018035">
                  <a:extLst>
                    <a:ext uri="{9D8B030D-6E8A-4147-A177-3AD203B41FA5}">
                      <a16:colId xmlns:a16="http://schemas.microsoft.com/office/drawing/2014/main" val="282450730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1418326793"/>
                    </a:ext>
                  </a:extLst>
                </a:gridCol>
                <a:gridCol w="1697026">
                  <a:extLst>
                    <a:ext uri="{9D8B030D-6E8A-4147-A177-3AD203B41FA5}">
                      <a16:colId xmlns:a16="http://schemas.microsoft.com/office/drawing/2014/main" val="3800927517"/>
                    </a:ext>
                  </a:extLst>
                </a:gridCol>
              </a:tblGrid>
              <a:tr h="91686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Row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Prov</a:t>
                      </a:r>
                      <a:endParaRPr lang="en-ZA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Municipality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 Narrow" panose="020B0606020202030204" pitchFamily="34" charset="0"/>
                        </a:rPr>
                        <a:t>MIG Receiving munic in 2022/23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WSA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>
                          <a:effectLst/>
                          <a:latin typeface="Arial Narrow" panose="020B0606020202030204" pitchFamily="34" charset="0"/>
                        </a:rPr>
                        <a:t>DCoG risk classification (2022)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Adjusted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allocation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(30 Mar 2023)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Allocation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adjustment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2023/24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MIG </a:t>
                      </a:r>
                      <a:r>
                        <a:rPr lang="en-ZA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alloc</a:t>
                      </a:r>
                      <a:endParaRPr lang="en-ZA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Exp as at end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oct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% spent against </a:t>
                      </a:r>
                      <a:r>
                        <a:rPr lang="en-GB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alloc</a:t>
                      </a:r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 as at end Oct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Risk assessment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based on end Oct report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765612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>
                          <a:effectLst/>
                          <a:latin typeface="Arial Narrow" panose="020B0606020202030204" pitchFamily="34" charset="0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Reallocation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Upwards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Perennial (but not at  risk)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11749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BUF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Buffalo 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22 798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244258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NMA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Nelson Mandela Bay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395 540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03332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Dr Beyers Naude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44 687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23 871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4 281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98009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Blue Crane Route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217 281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24 268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3 826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60293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Kouga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227 153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37 367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8 732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63925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Kou-</a:t>
                      </a:r>
                      <a:r>
                        <a:rPr lang="en-ZA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Kamma</a:t>
                      </a:r>
                      <a:endParaRPr lang="en-ZA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43 725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17 570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3 303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72628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Tokologo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(2 476)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430 851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18 969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3 406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23718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Setsoto</a:t>
                      </a:r>
                      <a:endParaRPr lang="en-ZA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33 010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56 025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7 061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9515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FS193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Nketoana</a:t>
                      </a:r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19 368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29 630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1 383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4,67%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002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Phumelela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221 475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24 403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6 214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49430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Moqhaka</a:t>
                      </a:r>
                      <a:endParaRPr lang="en-ZA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650 131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47 531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10 540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55510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Metsimaholo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10 991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52 940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9 858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91389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GT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GT423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Lesedi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5 000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30 878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2 823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9,14%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61178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LIM362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Lephalale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(8 415)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120 187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51 720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12 860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24,87%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03845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Msukaligwa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50 293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62 683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16 588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864693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Dr Pixley ka </a:t>
                      </a:r>
                      <a:r>
                        <a:rPr lang="en-ZA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Isaka</a:t>
                      </a:r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Seme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30 902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5 461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2916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Dipaleseng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26 163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21 705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4 315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5812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MP311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Victor </a:t>
                      </a:r>
                      <a:r>
                        <a:rPr lang="en-ZA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Khanye</a:t>
                      </a:r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45 827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29 074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6 875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23,65%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37919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MP314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Emakhazeni</a:t>
                      </a:r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30 291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21 001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3 379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16,09%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06330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MP321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Thaba Chweu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56 241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13 040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23,19%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21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2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151B64-3A31-4A67-B2B3-A2276CE81517}"/>
              </a:ext>
            </a:extLst>
          </p:cNvPr>
          <p:cNvSpPr txBox="1"/>
          <p:nvPr/>
        </p:nvSpPr>
        <p:spPr>
          <a:xfrm>
            <a:off x="5900057" y="6336598"/>
            <a:ext cx="604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69D64-958A-4A5C-8B38-648BF41FBE5B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45DB0AD2-49FA-4C92-9F3A-F53C2224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047" y="6215996"/>
            <a:ext cx="60497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0EC41-7B62-4FCE-9F91-41EE1C6B2E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5" y="6154949"/>
            <a:ext cx="1554752" cy="633271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7DFE95-FAC9-2AFE-C8A5-5B7D25C95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0829"/>
            <a:ext cx="11768723" cy="460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13816">
              <a:defRPr sz="2136"/>
            </a:pPr>
            <a:r>
              <a:rPr lang="en-US" b="1" dirty="0"/>
              <a:t>WSA</a:t>
            </a:r>
            <a:r>
              <a:rPr lang="en-US" b="1" cap="none" dirty="0"/>
              <a:t>s</a:t>
            </a:r>
            <a:r>
              <a:rPr lang="en-US" b="1" dirty="0"/>
              <a:t> SPENDING LESS THAN 27% BY 31 OCTOBER 2023… </a:t>
            </a:r>
            <a:r>
              <a:rPr lang="en-US" b="1" cap="none" dirty="0"/>
              <a:t>cont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29BD84-FEF4-DEC6-0B1C-7053CD28C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22361"/>
              </p:ext>
            </p:extLst>
          </p:nvPr>
        </p:nvGraphicFramePr>
        <p:xfrm>
          <a:off x="114300" y="590917"/>
          <a:ext cx="11768723" cy="5016774"/>
        </p:xfrm>
        <a:graphic>
          <a:graphicData uri="http://schemas.openxmlformats.org/drawingml/2006/table">
            <a:tbl>
              <a:tblPr/>
              <a:tblGrid>
                <a:gridCol w="318021">
                  <a:extLst>
                    <a:ext uri="{9D8B030D-6E8A-4147-A177-3AD203B41FA5}">
                      <a16:colId xmlns:a16="http://schemas.microsoft.com/office/drawing/2014/main" val="3967266026"/>
                    </a:ext>
                  </a:extLst>
                </a:gridCol>
                <a:gridCol w="514353">
                  <a:extLst>
                    <a:ext uri="{9D8B030D-6E8A-4147-A177-3AD203B41FA5}">
                      <a16:colId xmlns:a16="http://schemas.microsoft.com/office/drawing/2014/main" val="953409327"/>
                    </a:ext>
                  </a:extLst>
                </a:gridCol>
                <a:gridCol w="526317">
                  <a:extLst>
                    <a:ext uri="{9D8B030D-6E8A-4147-A177-3AD203B41FA5}">
                      <a16:colId xmlns:a16="http://schemas.microsoft.com/office/drawing/2014/main" val="3661753649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1299771439"/>
                    </a:ext>
                  </a:extLst>
                </a:gridCol>
                <a:gridCol w="753588">
                  <a:extLst>
                    <a:ext uri="{9D8B030D-6E8A-4147-A177-3AD203B41FA5}">
                      <a16:colId xmlns:a16="http://schemas.microsoft.com/office/drawing/2014/main" val="2670268678"/>
                    </a:ext>
                  </a:extLst>
                </a:gridCol>
                <a:gridCol w="693780">
                  <a:extLst>
                    <a:ext uri="{9D8B030D-6E8A-4147-A177-3AD203B41FA5}">
                      <a16:colId xmlns:a16="http://schemas.microsoft.com/office/drawing/2014/main" val="3513518590"/>
                    </a:ext>
                  </a:extLst>
                </a:gridCol>
                <a:gridCol w="753588">
                  <a:extLst>
                    <a:ext uri="{9D8B030D-6E8A-4147-A177-3AD203B41FA5}">
                      <a16:colId xmlns:a16="http://schemas.microsoft.com/office/drawing/2014/main" val="3936254679"/>
                    </a:ext>
                  </a:extLst>
                </a:gridCol>
                <a:gridCol w="882508">
                  <a:extLst>
                    <a:ext uri="{9D8B030D-6E8A-4147-A177-3AD203B41FA5}">
                      <a16:colId xmlns:a16="http://schemas.microsoft.com/office/drawing/2014/main" val="244844730"/>
                    </a:ext>
                  </a:extLst>
                </a:gridCol>
                <a:gridCol w="999757">
                  <a:extLst>
                    <a:ext uri="{9D8B030D-6E8A-4147-A177-3AD203B41FA5}">
                      <a16:colId xmlns:a16="http://schemas.microsoft.com/office/drawing/2014/main" val="3820545165"/>
                    </a:ext>
                  </a:extLst>
                </a:gridCol>
                <a:gridCol w="844402">
                  <a:extLst>
                    <a:ext uri="{9D8B030D-6E8A-4147-A177-3AD203B41FA5}">
                      <a16:colId xmlns:a16="http://schemas.microsoft.com/office/drawing/2014/main" val="2817210603"/>
                    </a:ext>
                  </a:extLst>
                </a:gridCol>
                <a:gridCol w="1018035">
                  <a:extLst>
                    <a:ext uri="{9D8B030D-6E8A-4147-A177-3AD203B41FA5}">
                      <a16:colId xmlns:a16="http://schemas.microsoft.com/office/drawing/2014/main" val="282450730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1418326793"/>
                    </a:ext>
                  </a:extLst>
                </a:gridCol>
                <a:gridCol w="1697026">
                  <a:extLst>
                    <a:ext uri="{9D8B030D-6E8A-4147-A177-3AD203B41FA5}">
                      <a16:colId xmlns:a16="http://schemas.microsoft.com/office/drawing/2014/main" val="3800927517"/>
                    </a:ext>
                  </a:extLst>
                </a:gridCol>
              </a:tblGrid>
              <a:tr h="83479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Row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effectLst/>
                          <a:latin typeface="Arial Narrow" panose="020B0606020202030204" pitchFamily="34" charset="0"/>
                        </a:rPr>
                        <a:t>Prov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Municipality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 Narrow" panose="020B0606020202030204" pitchFamily="34" charset="0"/>
                        </a:rPr>
                        <a:t>MIG Receiving munic in 2022/23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WSA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>
                          <a:effectLst/>
                          <a:latin typeface="Arial Narrow" panose="020B0606020202030204" pitchFamily="34" charset="0"/>
                        </a:rPr>
                        <a:t>DCoG risk classification (2022)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Adjusted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allocation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(30 Mar 2023)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Allocation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adjustment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2023/24 </a:t>
                      </a:r>
                    </a:p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MIG </a:t>
                      </a:r>
                      <a:r>
                        <a:rPr lang="en-ZA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alloc</a:t>
                      </a:r>
                      <a:endParaRPr lang="en-ZA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Exp as at end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oct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% spent against </a:t>
                      </a:r>
                      <a:r>
                        <a:rPr lang="en-GB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alloc</a:t>
                      </a:r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 as at end Oct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Risk assessment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based on end Oct report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765612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>
                          <a:effectLst/>
                          <a:latin typeface="Arial Narrow" panose="020B0606020202030204" pitchFamily="34" charset="0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effectLst/>
                          <a:latin typeface="Arial" panose="020B0604020202020204" pitchFamily="34" charset="0"/>
                        </a:rPr>
                        <a:t>Reallocation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Upwards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Perennial (but not at  risk)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11749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NC082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!Kai !Garib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(20 097)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22 215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34 057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7 273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21,36%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44258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NC085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Tsantsabane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(5 165)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48 873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17 746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188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33326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NC087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Dawid Kruiper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98 791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29 290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4 741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98009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NC451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Joe Morolong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16 463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70 409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82 527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5 408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60293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NC452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Ga-Segonyana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16 782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63 399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11 069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17,46%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63925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Matzikama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43 823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24 716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5 445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22,03%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72628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Cederberg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(5 200)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74 888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17 896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2 751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23718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Swartland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65 170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24 708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6 391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95156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Witzenberg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26 051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4 575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17,56%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0026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Breede Valley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40 609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10 467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49430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Theewaterskloof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12 753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30 909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1 491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4,82%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55510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Overstrand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40 044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25 565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4 861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91389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WC045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Oudtshoorn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25 248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3 566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14,12%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61178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Bitou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23 344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3 135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13,43%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03845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Knysna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(9 400)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                27 881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29 218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          6 164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864693"/>
                  </a:ext>
                </a:extLst>
              </a:tr>
              <a:tr h="2459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WC053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Beaufort West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(5 800)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15 849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1 377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8,69%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below 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2916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71AA19-7DEB-465A-4E7E-47797BE3813B}"/>
              </a:ext>
            </a:extLst>
          </p:cNvPr>
          <p:cNvSpPr/>
          <p:nvPr/>
        </p:nvSpPr>
        <p:spPr>
          <a:xfrm>
            <a:off x="3019425" y="5905500"/>
            <a:ext cx="5295900" cy="738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16 of the 67 poor performing municipalities are perennial MIG under spenders</a:t>
            </a:r>
          </a:p>
        </p:txBody>
      </p:sp>
    </p:spTree>
    <p:extLst>
      <p:ext uri="{BB962C8B-B14F-4D97-AF65-F5344CB8AC3E}">
        <p14:creationId xmlns:p14="http://schemas.microsoft.com/office/powerpoint/2010/main" val="20901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4BDD8-0BCA-9E6A-3613-77C74EC8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125835"/>
            <a:ext cx="10963175" cy="51905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THROUGH MIG AND IUDG</a:t>
            </a:r>
            <a:endParaRPr lang="en-ZA" b="1" cap="none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C60D86-B78B-8BCA-41E2-EB573211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3" y="6196648"/>
            <a:ext cx="1101725" cy="5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514A01-30BA-A63D-C6A7-998856B67E03}"/>
              </a:ext>
            </a:extLst>
          </p:cNvPr>
          <p:cNvGraphicFramePr>
            <a:graphicFrameLocks noGrp="1"/>
          </p:cNvGraphicFramePr>
          <p:nvPr/>
        </p:nvGraphicFramePr>
        <p:xfrm>
          <a:off x="6841672" y="671404"/>
          <a:ext cx="5350328" cy="5680632"/>
        </p:xfrm>
        <a:graphic>
          <a:graphicData uri="http://schemas.openxmlformats.org/drawingml/2006/table">
            <a:tbl>
              <a:tblPr/>
              <a:tblGrid>
                <a:gridCol w="1543993">
                  <a:extLst>
                    <a:ext uri="{9D8B030D-6E8A-4147-A177-3AD203B41FA5}">
                      <a16:colId xmlns:a16="http://schemas.microsoft.com/office/drawing/2014/main" val="2731790400"/>
                    </a:ext>
                  </a:extLst>
                </a:gridCol>
                <a:gridCol w="2586585">
                  <a:extLst>
                    <a:ext uri="{9D8B030D-6E8A-4147-A177-3AD203B41FA5}">
                      <a16:colId xmlns:a16="http://schemas.microsoft.com/office/drawing/2014/main" val="179233340"/>
                    </a:ext>
                  </a:extLst>
                </a:gridCol>
                <a:gridCol w="1219750">
                  <a:extLst>
                    <a:ext uri="{9D8B030D-6E8A-4147-A177-3AD203B41FA5}">
                      <a16:colId xmlns:a16="http://schemas.microsoft.com/office/drawing/2014/main" val="3954977443"/>
                    </a:ext>
                  </a:extLst>
                </a:gridCol>
              </a:tblGrid>
              <a:tr h="468510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Municipality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Amount spent on repairs &amp; refurbishment as at the end of Dec 2023 (2023/2024 FY)</a:t>
                      </a:r>
                      <a:b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'R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Number of projects 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27620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Emakhazeni LM 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2 100 000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538921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Govan Mbeki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6 151 246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9880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Joe Gqabi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7 037 415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56345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Kannaland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7 655 570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522746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Kgetleng Rivier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909 643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904774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King Cetswayo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5 103 403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896259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Knysna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4 160 428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15015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Kouga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56 347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96078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Kou-</a:t>
                      </a:r>
                      <a:r>
                        <a:rPr lang="en-ZA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Kamma</a:t>
                      </a:r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4 235 746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37537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Lekwa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4 828 675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32093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Makana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12 702 485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9439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Maluti a Phofung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17 986 822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428841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Matjhabeng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2 361 302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92015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Msukaligwa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930 539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355823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Nala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398 566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936915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Newcastle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3 611 564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839643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Pixley Ka Seme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1 531 915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684759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Thaba Chweu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8 628 820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7135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Ugu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1 417 348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619365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uMgungundlovu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29 343 158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095636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uMkhanyakude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57 745 491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417362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Umzinyathi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4 053 612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118999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304 951 888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5831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F95692-3905-25C0-6EB6-5C5ACD0DF375}"/>
              </a:ext>
            </a:extLst>
          </p:cNvPr>
          <p:cNvSpPr txBox="1"/>
          <p:nvPr/>
        </p:nvSpPr>
        <p:spPr>
          <a:xfrm>
            <a:off x="146958" y="671404"/>
            <a:ext cx="66947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MUNICIPAL INFRASTRUCTURE GRANT (MIG)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Municipalities that have </a:t>
            </a:r>
            <a:r>
              <a:rPr lang="en-GB" sz="1400" b="1" u="sng" dirty="0"/>
              <a:t>non-compliance pre-directives or directives</a:t>
            </a:r>
            <a:r>
              <a:rPr lang="en-GB" sz="1400" dirty="0"/>
              <a:t> with the Department of Water and Sanitation may spend </a:t>
            </a:r>
            <a:r>
              <a:rPr lang="en-GB" sz="1400" b="1" u="sng" dirty="0"/>
              <a:t>up to 10 </a:t>
            </a:r>
            <a:r>
              <a:rPr lang="en-GB" sz="1400" dirty="0"/>
              <a:t>per cent of their (MIG) allocations for urgent repairs and refurbishment of water and sanitation infrastructure to restore functionality. </a:t>
            </a:r>
          </a:p>
          <a:p>
            <a:endParaRPr lang="en-GB" sz="1400" dirty="0"/>
          </a:p>
          <a:p>
            <a:r>
              <a:rPr lang="en-ZA" sz="1400" b="1" dirty="0"/>
              <a:t>INTEGRATED URBAN DEVELOPMENT GRANT (IUDG)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portion of the total IUDG allocation is allocated as a performance incentive. The performance based component is also weighted according to the allocations in the MIG formula. This allocation is then adjusted based on performance against the following weighted indicators: non-grant capital as a percentage of total capital expenditure (40 per cent), </a:t>
            </a:r>
            <a:r>
              <a:rPr lang="en-GB" sz="1400" u="sng" dirty="0"/>
              <a:t>repairs and maintenance expenditure </a:t>
            </a:r>
            <a:r>
              <a:rPr lang="en-GB" sz="1400" dirty="0"/>
              <a:t>(30 per cent), asset management plan (30 per cent)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ONLY </a:t>
            </a:r>
            <a:r>
              <a:rPr lang="en-GB" sz="1400" b="1" dirty="0">
                <a:solidFill>
                  <a:srgbClr val="FF0000"/>
                </a:solidFill>
              </a:rPr>
              <a:t>14</a:t>
            </a:r>
            <a:r>
              <a:rPr lang="en-GB" sz="1400" b="1" dirty="0"/>
              <a:t> OF THE POOR PERFORMING MUNICIPALITIES HAVE BUDGTED FOR REPAIRS AND REFURBISHMENT THOUGH MIG/IUDG</a:t>
            </a:r>
            <a:endParaRPr lang="en-ZA" sz="14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146F09-01E1-E664-440F-59E5019BB3BA}"/>
              </a:ext>
            </a:extLst>
          </p:cNvPr>
          <p:cNvGraphicFramePr>
            <a:graphicFrameLocks noGrp="1"/>
          </p:cNvGraphicFramePr>
          <p:nvPr/>
        </p:nvGraphicFramePr>
        <p:xfrm>
          <a:off x="146958" y="4547898"/>
          <a:ext cx="6490605" cy="1804130"/>
        </p:xfrm>
        <a:graphic>
          <a:graphicData uri="http://schemas.openxmlformats.org/drawingml/2006/table">
            <a:tbl>
              <a:tblPr/>
              <a:tblGrid>
                <a:gridCol w="1873053">
                  <a:extLst>
                    <a:ext uri="{9D8B030D-6E8A-4147-A177-3AD203B41FA5}">
                      <a16:colId xmlns:a16="http://schemas.microsoft.com/office/drawing/2014/main" val="3598148361"/>
                    </a:ext>
                  </a:extLst>
                </a:gridCol>
                <a:gridCol w="3474845">
                  <a:extLst>
                    <a:ext uri="{9D8B030D-6E8A-4147-A177-3AD203B41FA5}">
                      <a16:colId xmlns:a16="http://schemas.microsoft.com/office/drawing/2014/main" val="3892380761"/>
                    </a:ext>
                  </a:extLst>
                </a:gridCol>
                <a:gridCol w="1142707">
                  <a:extLst>
                    <a:ext uri="{9D8B030D-6E8A-4147-A177-3AD203B41FA5}">
                      <a16:colId xmlns:a16="http://schemas.microsoft.com/office/drawing/2014/main" val="1405667384"/>
                    </a:ext>
                  </a:extLst>
                </a:gridCol>
              </a:tblGrid>
              <a:tr h="470336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Municipality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Amount spent of refurbishment as at </a:t>
                      </a:r>
                    </a:p>
                    <a:p>
                      <a:pPr algn="ctr" fontAlgn="t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the end of Dec 2023 (2023/2024 FY)</a:t>
                      </a:r>
                      <a:b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'R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Number of projects 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75155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Albert Luthuli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18 673 740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86655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Alfred Nzo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4 442 976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257661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Amathole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37 331 296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242283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Bergrivier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666 901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842372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Chris Hani DM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58 531 458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780176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effectLst/>
                          <a:latin typeface="Arial" panose="020B0604020202020204" pitchFamily="34" charset="0"/>
                        </a:rPr>
                        <a:t>City of Mbombela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2 079 434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60147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Dr Beyers Naudé LM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275 990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34" marR="3934" marT="3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20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72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GTA">
      <a:dk1>
        <a:srgbClr val="000000"/>
      </a:dk1>
      <a:lt1>
        <a:srgbClr val="FFFFFF"/>
      </a:lt1>
      <a:dk2>
        <a:srgbClr val="2B302E"/>
      </a:dk2>
      <a:lt2>
        <a:srgbClr val="E7E6E6"/>
      </a:lt2>
      <a:accent1>
        <a:srgbClr val="E89C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322F29"/>
      </a:accent5>
      <a:accent6>
        <a:srgbClr val="1D4B10"/>
      </a:accent6>
      <a:hlink>
        <a:srgbClr val="302D2B"/>
      </a:hlink>
      <a:folHlink>
        <a:srgbClr val="5465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OG Powerpoint Template" id="{24550680-2319-42F4-B276-BE59CE28C02A}" vid="{441FDE87-BB01-47C9-B84D-496513D7457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B1402D230C54FA3DA7ABED76D202B" ma:contentTypeVersion="10" ma:contentTypeDescription="Create a new document." ma:contentTypeScope="" ma:versionID="72b72fe37b7866da679889a3cf47ff01">
  <xsd:schema xmlns:xsd="http://www.w3.org/2001/XMLSchema" xmlns:xs="http://www.w3.org/2001/XMLSchema" xmlns:p="http://schemas.microsoft.com/office/2006/metadata/properties" xmlns:ns3="5cd8d6e2-1485-49f4-a02e-6e2bd92388b7" xmlns:ns4="61ea68ce-1361-41a1-814f-8ce8094a749a" targetNamespace="http://schemas.microsoft.com/office/2006/metadata/properties" ma:root="true" ma:fieldsID="c5c0c9c7b772a09ee7d927da3e509a15" ns3:_="" ns4:_="">
    <xsd:import namespace="5cd8d6e2-1485-49f4-a02e-6e2bd92388b7"/>
    <xsd:import namespace="61ea68ce-1361-41a1-814f-8ce8094a74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8d6e2-1485-49f4-a02e-6e2bd9238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a68ce-1361-41a1-814f-8ce8094a749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ea68ce-1361-41a1-814f-8ce8094a749a">
      <UserInfo>
        <DisplayName>Toivo Mohapi</DisplayName>
        <AccountId>60</AccountId>
        <AccountType/>
      </UserInfo>
      <UserInfo>
        <DisplayName>sabelo.mseleku@misa.gov.za</DisplayName>
        <AccountId>91</AccountId>
        <AccountType/>
      </UserInfo>
      <UserInfo>
        <DisplayName>Thomas Kolokoto</DisplayName>
        <AccountId>28</AccountId>
        <AccountType/>
      </UserInfo>
      <UserInfo>
        <DisplayName>Avril Williamson</DisplayName>
        <AccountId>126</AccountId>
        <AccountType/>
      </UserInfo>
      <UserInfo>
        <DisplayName>Mandie Jacobs</DisplayName>
        <AccountId>53</AccountId>
        <AccountType/>
      </UserInfo>
      <UserInfo>
        <DisplayName>Boetie Mathe</DisplayName>
        <AccountId>144</AccountId>
        <AccountType/>
      </UserInfo>
      <UserInfo>
        <DisplayName>SharingLinks.1b947771-9986-42cd-afe3-abe3c3f8c83c.OrganizationEdit.1f5e44be-e5c7-4758-99ae-32fb14d26593</DisplayName>
        <AccountId>294</AccountId>
        <AccountType/>
      </UserInfo>
      <UserInfo>
        <DisplayName>Mary Maake</DisplayName>
        <AccountId>234</AccountId>
        <AccountType/>
      </UserInfo>
      <UserInfo>
        <DisplayName>Ashley Losch</DisplayName>
        <AccountId>17</AccountId>
        <AccountType/>
      </UserInfo>
      <UserInfo>
        <DisplayName>Mohanuoa Mabidilala</DisplayName>
        <AccountId>22</AccountId>
        <AccountType/>
      </UserInfo>
      <UserInfo>
        <DisplayName>Molefi Seabelo</DisplayName>
        <AccountId>212</AccountId>
        <AccountType/>
      </UserInfo>
      <UserInfo>
        <DisplayName>Zandile  Zondi</DisplayName>
        <AccountId>253</AccountId>
        <AccountType/>
      </UserInfo>
      <UserInfo>
        <DisplayName>Beaty McKue</DisplayName>
        <AccountId>314</AccountId>
        <AccountType/>
      </UserInfo>
      <UserInfo>
        <DisplayName>Demitra Pillay</DisplayName>
        <AccountId>327</AccountId>
        <AccountType/>
      </UserInfo>
      <UserInfo>
        <DisplayName>Patrick Dunn</DisplayName>
        <AccountId>228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8E8A9-0E27-4581-9BEE-CD7D5E826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8d6e2-1485-49f4-a02e-6e2bd92388b7"/>
    <ds:schemaRef ds:uri="61ea68ce-1361-41a1-814f-8ce8094a7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2A03C-2D5E-4751-A84E-B7754EA4903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cd8d6e2-1485-49f4-a02e-6e2bd92388b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1ea68ce-1361-41a1-814f-8ce8094a749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A692DC-0107-40D1-AD99-484F076099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2858</Words>
  <Application>Microsoft Office PowerPoint</Application>
  <PresentationFormat>Widescreen</PresentationFormat>
  <Paragraphs>1186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Arial Narrow</vt:lpstr>
      <vt:lpstr>Calibri</vt:lpstr>
      <vt:lpstr>Calibri Light</vt:lpstr>
      <vt:lpstr>Century Gothic</vt:lpstr>
      <vt:lpstr>Copperplate Gothic Bold</vt:lpstr>
      <vt:lpstr>Gill Sans MT</vt:lpstr>
      <vt:lpstr>Wingdings</vt:lpstr>
      <vt:lpstr>1_Office Theme</vt:lpstr>
      <vt:lpstr>Custom Design</vt:lpstr>
      <vt:lpstr>PowerPoint Presentation</vt:lpstr>
      <vt:lpstr>PowerPoint Presentation</vt:lpstr>
      <vt:lpstr>Correlation between dysfunctionality and MUNICIPALITIES WITH CRITICAL SYSTEMS</vt:lpstr>
      <vt:lpstr>Correlation between dysfunctionality and MUNICIPALITIES WITH CRITICAL SYSTEMS</vt:lpstr>
      <vt:lpstr>Correlation between dysfunctionality and MUNICIPALITIES WITH CRITICAL SYSTEMS</vt:lpstr>
      <vt:lpstr>Correlation between dysfunctionality and MUNICIPALITIES WITH CRITICAL SYSTEMS</vt:lpstr>
      <vt:lpstr>WSAs SPENDING LESS THAN 27% BY 31 OCTOBER 2023 </vt:lpstr>
      <vt:lpstr>WSAs SPENDING LESS THAN 27% BY 31 OCTOBER 2023… cont</vt:lpstr>
      <vt:lpstr>SUPPORT THROUGH MIG AND IUDG</vt:lpstr>
      <vt:lpstr>COGTA/MISA  RESPONSE</vt:lpstr>
      <vt:lpstr>COGTA/MISA  RESPONSE</vt:lpstr>
      <vt:lpstr>COGTA/MISA  RESPONSE</vt:lpstr>
      <vt:lpstr>COGTA/MISA  RESPONSE</vt:lpstr>
      <vt:lpstr>WAYFORWARD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Themba Fosi</dc:creator>
  <cp:lastModifiedBy>Pati Kgomo</cp:lastModifiedBy>
  <cp:revision>502</cp:revision>
  <cp:lastPrinted>2021-10-22T07:47:52Z</cp:lastPrinted>
  <dcterms:created xsi:type="dcterms:W3CDTF">2021-07-30T06:56:27Z</dcterms:created>
  <dcterms:modified xsi:type="dcterms:W3CDTF">2024-01-19T07:58:49Z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0x010100996B1402D230C54FA3DA7ABED76D202B</vt:lpwstr>
  </property>
</Properties>
</file>